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1" Type="http://schemas.openxmlformats.org/officeDocument/2006/relationships/image" Target="../media/image5.png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F6797-A0EE-4681-AAB4-BF2ECE1D7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E1D0D9-17FF-453F-965C-8695E26A0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741C59-C0AA-4E5A-A86A-32BC79B3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69B9-BCC6-414E-83D0-FCC15A1CFC6C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043865-9CE1-4218-B5E7-54F30A6A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187E5E-7314-45AD-8FB3-3C821941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B403-C77C-4B90-9421-0459C942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0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01D6B-723D-424C-87C3-CB86C417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7CC90B-8AAA-46DF-81AF-A7717404A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93FDB6-0F57-4285-8BC1-77615969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69B9-BCC6-414E-83D0-FCC15A1CFC6C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B2C05-46A1-4A98-BB5E-9F0EA534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3DC35E-F080-467E-8C6E-0742C0E8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B403-C77C-4B90-9421-0459C942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8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18590B-ABF5-46F3-9F4D-8E4C99B348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513712-2920-4A90-A48C-025CD06CB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E1ACB-5B51-4F3D-B4CD-9001E2A0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69B9-BCC6-414E-83D0-FCC15A1CFC6C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036C5-8AE2-4301-81B8-35A5B346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02F0BB-A9BA-4D3A-9F32-644B9207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B403-C77C-4B90-9421-0459C942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5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BF58F-45AA-425D-AC2C-A62CC174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605CDA-347E-4BDE-99A7-E357B782E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A70721-8DC0-455A-87C2-716807198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69B9-BCC6-414E-83D0-FCC15A1CFC6C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99D22-C93C-4E11-A6AA-02910692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86F47-CDE8-4808-B950-B3B66FDD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B403-C77C-4B90-9421-0459C942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2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B81D9-02D0-42D7-9FDA-F3F14793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F1E599-692A-435A-9687-80BFF992D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0A2325-ADB5-4D2D-B201-83BF78C2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69B9-BCC6-414E-83D0-FCC15A1CFC6C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0D5EC-1810-4538-B0C8-07516F71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4A03AC-731C-47E4-A688-300C6B0B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B403-C77C-4B90-9421-0459C942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9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E98FD-BDBD-4548-B05A-945C420D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6512F5-04AD-4993-B4C5-147635386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B165A9-98CC-4F01-AD04-7AD68AF77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ED4CF9-4B7F-45F5-B124-5B5E773E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69B9-BCC6-414E-83D0-FCC15A1CFC6C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5F9E3F-C45F-40CB-997D-33CC6CBF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B762FA-F5B5-4DF0-984D-E40CFD5F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B403-C77C-4B90-9421-0459C942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9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A4FFC-1C73-4FAD-A95E-D436CA59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B1608A-3DF6-4B81-ACBD-C7B9F7ACD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ED191D-88B3-4F62-82B3-C4522C8EC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BAAE61-B1FB-47F2-ABDC-EFB046845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19C613-7BDE-4B1E-9DF1-B75A65D32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5D99D7-034C-4543-A89D-9EB90BFC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69B9-BCC6-414E-83D0-FCC15A1CFC6C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C1421A-6304-4C04-9ADD-DBBA7768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DB7CDF-A8C9-4329-A1C1-731A58D9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B403-C77C-4B90-9421-0459C942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3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ECC35-E02D-461B-95E9-B327ECE8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3C28C5-8BE3-414E-B39A-7DDA3F90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69B9-BCC6-414E-83D0-FCC15A1CFC6C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BC063A-E0CD-4E1E-ADEA-346F0BD1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C090EE-EFDC-46EE-9A6D-A1472B03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B403-C77C-4B90-9421-0459C942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4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6A9C07-BBE0-49D7-B2A5-C184EB005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69B9-BCC6-414E-83D0-FCC15A1CFC6C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5DD4C8-B766-4FA6-AFE4-6F8ED6F7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7E9066-8240-471D-B5F4-154FEB94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B403-C77C-4B90-9421-0459C942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1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E6724-C465-4B4B-AEE8-69205F42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40530D-0F22-43A6-BD46-4B2E25D16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A40B57-B635-4500-A199-A3D64C3CE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750F04-011A-4ABF-A1D5-3E72023C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69B9-BCC6-414E-83D0-FCC15A1CFC6C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FACDC6-D4E4-4594-AAE7-7AD41442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AD1B82-995F-4EAC-96B3-003F64CD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B403-C77C-4B90-9421-0459C942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3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B191A-E265-4A2D-8D0E-5ECD1E53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6FA305-D439-4291-AC41-88682DE75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0F08A0-4BA5-4EC7-AC3F-C793649CF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080267-34F8-46F4-8FB4-DD15460A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69B9-BCC6-414E-83D0-FCC15A1CFC6C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8EFE4E-CD42-492A-B998-53B5F450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0317B-3A3C-419E-BCA8-E840C1C5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B403-C77C-4B90-9421-0459C942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77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1ADF-8BA7-4AE2-BFE1-DD52712B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DF111C-0158-4271-96F1-430499F30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F4CF13-0720-4131-A273-513744F31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69B9-BCC6-414E-83D0-FCC15A1CFC6C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DEA8E-B15B-4FCA-BDA1-457F33C0E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DF1776-1671-402D-957F-A8DFF2C51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4B403-C77C-4B90-9421-0459C9424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75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D52223-7728-49FF-A1DB-DD684BB975AC}"/>
              </a:ext>
            </a:extLst>
          </p:cNvPr>
          <p:cNvSpPr txBox="1"/>
          <p:nvPr/>
        </p:nvSpPr>
        <p:spPr>
          <a:xfrm>
            <a:off x="2773959" y="293615"/>
            <a:ext cx="6644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Мировые морские перевозки</a:t>
            </a:r>
          </a:p>
        </p:txBody>
      </p:sp>
      <p:pic>
        <p:nvPicPr>
          <p:cNvPr id="1026" name="Picture 2" descr="Морские перевозки грузов в Санкт-Петербурге | Калькулятор стоимости от  «МТСМТ»">
            <a:extLst>
              <a:ext uri="{FF2B5EF4-FFF2-40B4-BE49-F238E27FC236}">
                <a16:creationId xmlns:a16="http://schemas.microsoft.com/office/drawing/2014/main" id="{D4CF7DEC-ADF2-40F6-95A2-D77D7216C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76338"/>
            <a:ext cx="79057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2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B0771-7E12-46A8-9CD0-70ADA17F8E78}"/>
              </a:ext>
            </a:extLst>
          </p:cNvPr>
          <p:cNvSpPr txBox="1"/>
          <p:nvPr/>
        </p:nvSpPr>
        <p:spPr>
          <a:xfrm>
            <a:off x="508509" y="184423"/>
            <a:ext cx="111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Объем перевалки контейнеров в долях в морских портах России за 2015 год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D2F591-C66F-4FA8-9169-795CE952F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625"/>
            <a:ext cx="12192000" cy="60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3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4A3605-2C08-4825-A0BE-6CA8D530F50E}"/>
              </a:ext>
            </a:extLst>
          </p:cNvPr>
          <p:cNvSpPr txBox="1"/>
          <p:nvPr/>
        </p:nvSpPr>
        <p:spPr>
          <a:xfrm>
            <a:off x="764446" y="0"/>
            <a:ext cx="9821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потоки и господдержка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DA70A-D67B-4F3D-AEF5-84D5FF0CB15E}"/>
              </a:ext>
            </a:extLst>
          </p:cNvPr>
          <p:cNvSpPr txBox="1"/>
          <p:nvPr/>
        </p:nvSpPr>
        <p:spPr>
          <a:xfrm>
            <a:off x="764446" y="707886"/>
            <a:ext cx="106631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Главная причина медленного развития России несоответствие нормативной базы отрасли современным реалиям и избыточность административных и разрешительных процедур при реализации инвестиционных проектов.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3326A-8835-418B-B561-FA79D93914E8}"/>
              </a:ext>
            </a:extLst>
          </p:cNvPr>
          <p:cNvSpPr txBox="1"/>
          <p:nvPr/>
        </p:nvSpPr>
        <p:spPr>
          <a:xfrm>
            <a:off x="764446" y="2529215"/>
            <a:ext cx="106631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Примеры нескольких завершённых проектов:</a:t>
            </a: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-Объем инвестиций в строительство нового порта «Лавна» под Мурманском составил более ₽87 млрд, сообщил Минтранс 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 конце марта 2025 года. Объект официально введен в эксплуатацию и начал коммерческую деятельность с погрузки первой партии угля на экспорт. Порт стал одним из крупнейших инфраструктурных проектов на Северо-Западе страны и направлен на укрепление экспортного потенциала российской 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угольной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отрасли, а также развитие транспортной доступности Мурманского транспортного узла.</a:t>
            </a:r>
          </a:p>
          <a:p>
            <a:pPr algn="just"/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Морской терминал в Пионерском 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Калининградской области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строительство которого обошлось в ₽7,4 млрд, приступил к регулярному приему судов на линии 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Усть-Луга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— Пионерский 23 декабря 2024 года.</a:t>
            </a:r>
          </a:p>
          <a:p>
            <a:pPr algn="just"/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-В начале октября 2024 года универсальный терминал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Lugaport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 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Ленинградской области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строительство которого обошлось в ₽90 млрд, принял первое судно класса Post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Panamax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 осадкой 14,5 м.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4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892BE0-9B50-4395-8A2E-3FA3021B188C}"/>
              </a:ext>
            </a:extLst>
          </p:cNvPr>
          <p:cNvSpPr>
            <a:spLocks noGrp="1"/>
          </p:cNvSpPr>
          <p:nvPr/>
        </p:nvSpPr>
        <p:spPr>
          <a:xfrm>
            <a:off x="1981200" y="2120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4000" dirty="0" err="1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04A151-C118-41DD-918B-5E0DB78AC489}"/>
              </a:ext>
            </a:extLst>
          </p:cNvPr>
          <p:cNvSpPr>
            <a:spLocks noGrp="1"/>
          </p:cNvSpPr>
          <p:nvPr/>
        </p:nvSpPr>
        <p:spPr>
          <a:xfrm>
            <a:off x="722851" y="1478848"/>
            <a:ext cx="11038514" cy="4754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Пассажирские и грузовые перевозки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и недостатки пассажирских грузоперевозок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Классификация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Крупные компании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Лидирующие страны + Россия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Крупные порты + Россия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Инвестиционные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потоки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господдержка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9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2A4BD2-1AA7-4219-B8E9-6EF39CB660AC}"/>
              </a:ext>
            </a:extLst>
          </p:cNvPr>
          <p:cNvSpPr txBox="1"/>
          <p:nvPr/>
        </p:nvSpPr>
        <p:spPr>
          <a:xfrm>
            <a:off x="4783821" y="304360"/>
            <a:ext cx="609460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-более 60 % мирового грузооборота занимают морские перевозки</a:t>
            </a:r>
          </a:p>
          <a:p>
            <a:pPr algn="just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-при трансконтинентальных перевозках морской транспорт не имеет альтернатив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-для многих стран, таких как Япония, Индонезия, Австралия морской транспорт является связующим звеном с остальным миром</a:t>
            </a:r>
          </a:p>
          <a:p>
            <a:pPr algn="just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-перевозки морским транспортом подходят практически для любых грузов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-морской транспорт обслуживает примерно 80% мировой торговли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F6997-1FF2-4C53-91D5-AA6944D64C19}"/>
              </a:ext>
            </a:extLst>
          </p:cNvPr>
          <p:cNvSpPr txBox="1"/>
          <p:nvPr/>
        </p:nvSpPr>
        <p:spPr>
          <a:xfrm>
            <a:off x="1486949" y="3579979"/>
            <a:ext cx="47880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Пассажирские суда и </a:t>
            </a:r>
            <a:r>
              <a:rPr lang="ru-RU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паромы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занимают отдельную нишу в перевозках морским транспортом. К ним со стороны контролирующих органов предъявляются очень высокие требования по конструкции и снабжению. Основную часть пассажирского флота составляют автомобильно-пассажирские паромы. Другую часть пассажирского флота составляют </a:t>
            </a:r>
            <a:r>
              <a:rPr lang="ru-RU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круизные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пассажирские суда.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FDE90809-24ED-4DE1-89E3-494E42CB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86" y="3579979"/>
            <a:ext cx="4584234" cy="30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2C441A24-D237-4BD4-9370-615369B18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04360"/>
            <a:ext cx="3826917" cy="297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4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6065A84-C4B2-4CAE-92CF-FE756CCC0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833041"/>
              </p:ext>
            </p:extLst>
          </p:nvPr>
        </p:nvGraphicFramePr>
        <p:xfrm>
          <a:off x="624205" y="920768"/>
          <a:ext cx="10943583" cy="573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14456">
                  <a:extLst>
                    <a:ext uri="{9D8B030D-6E8A-4147-A177-3AD203B41FA5}">
                      <a16:colId xmlns:a16="http://schemas.microsoft.com/office/drawing/2014/main" val="3200870706"/>
                    </a:ext>
                  </a:extLst>
                </a:gridCol>
                <a:gridCol w="4429127">
                  <a:extLst>
                    <a:ext uri="{9D8B030D-6E8A-4147-A177-3AD203B41FA5}">
                      <a16:colId xmlns:a16="http://schemas.microsoft.com/office/drawing/2014/main" val="1298210374"/>
                    </a:ext>
                  </a:extLst>
                </a:gridCol>
              </a:tblGrid>
              <a:tr h="429628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229929"/>
                  </a:ext>
                </a:extLst>
              </a:tr>
              <a:tr h="3673638"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контейнеризация морских перевозок многократно увеличила оборачиваемость грузов в портах;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стандартизация в строительстве судов привела к сокращению времени погрузочно-разгрузочных операций;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огромная номенклатура грузов, принимаемых к перевозке и практически полное отсутствие ограничений на габариты перевозимых грузов;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высокая безопасность груза при перевозке морским транспортом;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низкая стоимость перевозки грузов морским транспортом. Объясняется это, во-первых, вместимостью судов и чем больше у судна грузоподъемность, тем дешевле перевозка единицы груза, во-вторых, морским судам нужно гораздо меньше топлива и энергии для движения по морю.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низкая, по сравнению с другими видами транспорта, скорость доставки груза;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высокая зависимость от пропускной способности портов, каналов;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неблагоприятные погодные условия могут приостановить как выход/заход судна из/в порт, так и погрузочно-разгрузочные работы;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низкая экологичность;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большие затраты на строительство портов и судов.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831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FF8F45-377E-43A1-AECE-BB7FB2E66724}"/>
              </a:ext>
            </a:extLst>
          </p:cNvPr>
          <p:cNvSpPr txBox="1"/>
          <p:nvPr/>
        </p:nvSpPr>
        <p:spPr>
          <a:xfrm>
            <a:off x="305637" y="111917"/>
            <a:ext cx="1158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и недостатки морских перевозок</a:t>
            </a:r>
          </a:p>
        </p:txBody>
      </p:sp>
    </p:spTree>
    <p:extLst>
      <p:ext uri="{BB962C8B-B14F-4D97-AF65-F5344CB8AC3E}">
        <p14:creationId xmlns:p14="http://schemas.microsoft.com/office/powerpoint/2010/main" val="422933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5454BF-B9C3-4D74-83B9-C8916DA11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" t="25994" r="54588" b="24057"/>
          <a:stretch/>
        </p:blipFill>
        <p:spPr>
          <a:xfrm>
            <a:off x="0" y="645952"/>
            <a:ext cx="12192000" cy="462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8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017BF5-475D-4782-8D59-5E84514EF1BA}"/>
              </a:ext>
            </a:extLst>
          </p:cNvPr>
          <p:cNvSpPr txBox="1"/>
          <p:nvPr/>
        </p:nvSpPr>
        <p:spPr>
          <a:xfrm>
            <a:off x="3772968" y="0"/>
            <a:ext cx="464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Крупные компании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914F7F-E9CD-4540-9432-8494B4C15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70" t="8641" r="41416" b="19106"/>
          <a:stretch/>
        </p:blipFill>
        <p:spPr>
          <a:xfrm>
            <a:off x="242888" y="626639"/>
            <a:ext cx="11591925" cy="5732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407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D43187-F925-48C2-8721-EDB9F3DC1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5" t="8472" r="41434" b="7324"/>
          <a:stretch/>
        </p:blipFill>
        <p:spPr>
          <a:xfrm>
            <a:off x="302004" y="0"/>
            <a:ext cx="118899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503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ндекс обслуживания линейного судоходства">
            <a:extLst>
              <a:ext uri="{FF2B5EF4-FFF2-40B4-BE49-F238E27FC236}">
                <a16:creationId xmlns:a16="http://schemas.microsoft.com/office/drawing/2014/main" id="{933C406E-5A51-45E0-A429-25176FCB1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" b="8335"/>
          <a:stretch/>
        </p:blipFill>
        <p:spPr bwMode="auto">
          <a:xfrm>
            <a:off x="1954635" y="1166070"/>
            <a:ext cx="7433150" cy="5691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F05EA3-450B-4C4E-BDCE-0073E10C7BC9}"/>
              </a:ext>
            </a:extLst>
          </p:cNvPr>
          <p:cNvSpPr txBox="1"/>
          <p:nvPr/>
        </p:nvSpPr>
        <p:spPr>
          <a:xfrm>
            <a:off x="847288" y="214663"/>
            <a:ext cx="10763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озиции РФ в рейтинге LSCI, начиная с 2015 сильно снижаются.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2015 наша страна занимала 19 место в списке наиболее развитых в сфере контейнерных грузоперевозок.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2018 скатилась на 35 место.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3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FE23EB-DB04-4BB9-92EF-C93948F59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2" t="11531" r="50469" b="14096"/>
          <a:stretch/>
        </p:blipFill>
        <p:spPr>
          <a:xfrm>
            <a:off x="975322" y="707886"/>
            <a:ext cx="10241355" cy="615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218465-1387-46F0-9277-D18EAA91666C}"/>
              </a:ext>
            </a:extLst>
          </p:cNvPr>
          <p:cNvSpPr txBox="1"/>
          <p:nvPr/>
        </p:nvSpPr>
        <p:spPr>
          <a:xfrm>
            <a:off x="4180162" y="0"/>
            <a:ext cx="3831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Крупные порты</a:t>
            </a:r>
          </a:p>
        </p:txBody>
      </p:sp>
    </p:spTree>
    <p:extLst>
      <p:ext uri="{BB962C8B-B14F-4D97-AF65-F5344CB8AC3E}">
        <p14:creationId xmlns:p14="http://schemas.microsoft.com/office/powerpoint/2010/main" val="1338471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494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Семён Должиков</dc:creator>
  <cp:lastModifiedBy>Семён Должиков</cp:lastModifiedBy>
  <cp:revision>13</cp:revision>
  <dcterms:created xsi:type="dcterms:W3CDTF">2025-05-18T06:47:56Z</dcterms:created>
  <dcterms:modified xsi:type="dcterms:W3CDTF">2025-05-18T09:52:04Z</dcterms:modified>
</cp:coreProperties>
</file>