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44" r:id="rId5"/>
    <p:sldMasterId id="2147483761" r:id="rId6"/>
    <p:sldMasterId id="2147483779" r:id="rId7"/>
    <p:sldMasterId id="2147483791" r:id="rId8"/>
    <p:sldMasterId id="2147483803" r:id="rId9"/>
    <p:sldMasterId id="2147483815" r:id="rId10"/>
    <p:sldMasterId id="2147483832" r:id="rId11"/>
    <p:sldMasterId id="2147483850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3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017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89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9955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5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944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02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043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9062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66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93417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0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51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8469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6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89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34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115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006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50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34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947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53039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77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462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00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609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18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9422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58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464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341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516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118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445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03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362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835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24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723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2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228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466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4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95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77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250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366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752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5471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241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0783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01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214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3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982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549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85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228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784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510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636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226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19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9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0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841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2500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1218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17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737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945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331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95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64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8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5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09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94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2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46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4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628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77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70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49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52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1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82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17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6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03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97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7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26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21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57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7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1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74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08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23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6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68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1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11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87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589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4973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01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47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54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18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27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57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34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3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01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3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46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33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76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867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22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64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88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35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8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9359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83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1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89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527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11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259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85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96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2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01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54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6514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7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231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718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0095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47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43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75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994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72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65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45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4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782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03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95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87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5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47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16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94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29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36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5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8.jp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83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52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88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43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60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0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72100" y="127000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Gabriola" panose="04040605051002020D02" pitchFamily="82" charset="0"/>
              </a:rPr>
              <a:t>С-Метр</a:t>
            </a:r>
            <a:endParaRPr lang="ru-RU" sz="6600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5700" y="39337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Семён Александрович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7Б класса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 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Бердска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8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98500"/>
            <a:ext cx="3446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Сборка блока питания (+-15в)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9815" r="19607" b="-370"/>
          <a:stretch/>
        </p:blipFill>
        <p:spPr>
          <a:xfrm>
            <a:off x="495300" y="1244600"/>
            <a:ext cx="4279900" cy="3128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22009" r="35848"/>
          <a:stretch/>
        </p:blipFill>
        <p:spPr>
          <a:xfrm>
            <a:off x="5130800" y="898555"/>
            <a:ext cx="3541937" cy="2975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2223" r="27649" b="9814"/>
          <a:stretch/>
        </p:blipFill>
        <p:spPr>
          <a:xfrm>
            <a:off x="762000" y="3949700"/>
            <a:ext cx="4107568" cy="2755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5298"/>
          <a:stretch/>
        </p:blipFill>
        <p:spPr>
          <a:xfrm>
            <a:off x="7124700" y="3391088"/>
            <a:ext cx="4825318" cy="32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1062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изготовления блока питания возникла первая проблема: так как мой трансформатор выдавал 13 вольт переменного напряжения в итоге получилось +- 18 вольт (Чтобы это посчитать необходимо действующее переменное напряжение умножить на 1,414, чтобы получить значение амплитудного(13*1,414=18,382в)). Также конденсаторы работали за пределами своих возможностей, было принято решение посадить напряжение дополнительными диодами.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016"/>
          <a:stretch/>
        </p:blipFill>
        <p:spPr>
          <a:xfrm>
            <a:off x="2365713" y="2115000"/>
            <a:ext cx="8949987" cy="447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6872" r="24578" b="1831"/>
          <a:stretch/>
        </p:blipFill>
        <p:spPr>
          <a:xfrm>
            <a:off x="84946" y="1782128"/>
            <a:ext cx="456153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6453" y="742771"/>
            <a:ext cx="827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При проверке прибора возникла вторая проблема.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33501" y="1338818"/>
            <a:ext cx="6489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Чтобы убедиться в наличии сигнала на выходе схемы(Прямоугольные импульсы+-63мв), необходим осциллограф. Мой маленький осциллограф н313 в этот момент решил сломаться. Сгорела первичная обмотка.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0" b="8118"/>
          <a:stretch/>
        </p:blipFill>
        <p:spPr>
          <a:xfrm>
            <a:off x="8636000" y="1272585"/>
            <a:ext cx="3188791" cy="3962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1" y="2950528"/>
            <a:ext cx="6928142" cy="39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75" y="2082800"/>
            <a:ext cx="8286525" cy="467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7800" cy="4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241300"/>
            <a:ext cx="386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Решение второй проблемы: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2300" y="863600"/>
            <a:ext cx="496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новый осциллограф, в моем случае С1-55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с1-55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/>
        </p:blipFill>
        <p:spPr bwMode="auto">
          <a:xfrm>
            <a:off x="5715000" y="472132"/>
            <a:ext cx="65489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с1-55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12120"/>
          <a:stretch/>
        </p:blipFill>
        <p:spPr bwMode="auto">
          <a:xfrm>
            <a:off x="-12700" y="2222500"/>
            <a:ext cx="5715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21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81" y="304800"/>
            <a:ext cx="381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Третья проблема со шкалой: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60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51180" y="352341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Содержание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51180" y="1580848"/>
            <a:ext cx="10058400" cy="40233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в настоящее время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Основные этапы изготовления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Заключение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Список литературы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3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31929"/>
              </p:ext>
            </p:extLst>
          </p:nvPr>
        </p:nvGraphicFramePr>
        <p:xfrm>
          <a:off x="533400" y="551180"/>
          <a:ext cx="11036300" cy="1188720"/>
        </p:xfrm>
        <a:graphic>
          <a:graphicData uri="http://schemas.openxmlformats.org/drawingml/2006/table">
            <a:tbl>
              <a:tblPr/>
              <a:tblGrid>
                <a:gridCol w="11036300">
                  <a:extLst>
                    <a:ext uri="{9D8B030D-6E8A-4147-A177-3AD203B41FA5}">
                      <a16:colId xmlns:a16="http://schemas.microsoft.com/office/drawing/2014/main" val="801865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b="0" u="none" dirty="0">
                          <a:solidFill>
                            <a:schemeClr val="tx1"/>
                          </a:solidFill>
                          <a:effectLst/>
                        </a:rPr>
                        <a:t>Конденсатор</a:t>
                      </a:r>
                      <a:r>
                        <a:rPr lang="ru-RU" dirty="0">
                          <a:effectLst/>
                        </a:rPr>
                        <a:t> – это устройство, способное накапливать электрический </a:t>
                      </a:r>
                      <a:r>
                        <a:rPr lang="ru-RU" dirty="0" smtClean="0">
                          <a:effectLst/>
                        </a:rPr>
                        <a:t>заряд.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Такую </a:t>
                      </a:r>
                      <a:r>
                        <a:rPr lang="ru-RU" dirty="0">
                          <a:effectLst/>
                        </a:rPr>
                        <a:t>же функцию выполняет и аккумуляторная батарея, но в отличие от неё конденсатор </a:t>
                      </a:r>
                      <a:r>
                        <a:rPr lang="ru-RU" dirty="0" smtClean="0">
                          <a:effectLst/>
                        </a:rPr>
                        <a:t>может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моментально </a:t>
                      </a:r>
                      <a:r>
                        <a:rPr lang="ru-RU" dirty="0">
                          <a:effectLst/>
                        </a:rPr>
                        <a:t>отдать весь накопленный </a:t>
                      </a:r>
                      <a:r>
                        <a:rPr lang="ru-RU" dirty="0" smtClean="0">
                          <a:effectLst/>
                        </a:rPr>
                        <a:t>заряд.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Количество </a:t>
                      </a:r>
                      <a:r>
                        <a:rPr lang="ru-RU" dirty="0">
                          <a:effectLst/>
                        </a:rPr>
                        <a:t>заряда, которое способен накопить конденсатор, называют «емкостью». Эта величина измеряется в фарадах.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3957"/>
                  </a:ext>
                </a:extLst>
              </a:tr>
            </a:tbl>
          </a:graphicData>
        </a:graphic>
      </p:graphicFrame>
      <p:pic>
        <p:nvPicPr>
          <p:cNvPr id="1026" name="Picture 2" descr="Картинки по запросу &quot;конденсатор строе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39900"/>
            <a:ext cx="1062605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5499100"/>
            <a:ext cx="267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Строение конденсатора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0780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482600"/>
            <a:ext cx="221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Из истории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0100" y="1074460"/>
            <a:ext cx="4127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</a:rPr>
              <a:t>     Первый конденсатор был создан в 1745 г. голландским ученым Питером </a:t>
            </a:r>
            <a:r>
              <a:rPr lang="ru-RU" dirty="0" err="1" smtClean="0">
                <a:effectLst/>
              </a:rPr>
              <a:t>Мушенбруком</a:t>
            </a:r>
            <a:r>
              <a:rPr lang="ru-RU" dirty="0" smtClean="0">
                <a:effectLst/>
              </a:rPr>
              <a:t>, профессором Лейденского универси­тета. Проводя опыты по электризации тел, он опустил проводник от кондуктора элект­рической машины в стеклянный графин с водой. Случайно коснувшись пальцем этого проводника, ученый ощутил сильный элект­рический удар. Позже жидкость заменили металлическими проводниками изнутри и снаружи банки и назвали эту банку лейден­ской. В таком виде она про­существовала почти 200 лет.</a:t>
            </a:r>
            <a:endParaRPr lang="ru-RU" dirty="0"/>
          </a:p>
        </p:txBody>
      </p:sp>
      <p:sp>
        <p:nvSpPr>
          <p:cNvPr id="4" name="AutoShape 2" descr="Картинки по запросу &quot;лейденская бан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ртинки по запросу &quot;лейденская бан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29" y="1160840"/>
            <a:ext cx="6046203" cy="4202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60844" y="5419607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Л</a:t>
            </a:r>
            <a:r>
              <a:rPr lang="ru-RU" i="1" dirty="0" smtClean="0"/>
              <a:t>ейденская банка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3029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онденсато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3" y="2462694"/>
            <a:ext cx="331524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abriola" panose="04040605051002020D02" pitchFamily="82" charset="0"/>
              </a:rPr>
              <a:t>Конденсаторы сейчас</a:t>
            </a:r>
            <a:endParaRPr lang="ru-RU" sz="3600" dirty="0"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000" y="798730"/>
            <a:ext cx="622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0" dirty="0" smtClean="0">
                <a:effectLst/>
                <a:latin typeface="Arial" panose="020B0604020202020204" pitchFamily="34" charset="0"/>
              </a:rPr>
              <a:t>Конден­саторы нашли широкое применение в </a:t>
            </a:r>
            <a:r>
              <a:rPr lang="ru-RU" i="0" dirty="0" smtClean="0">
                <a:effectLst/>
                <a:latin typeface="Arial" panose="020B0604020202020204" pitchFamily="34" charset="0"/>
              </a:rPr>
              <a:t>современных </a:t>
            </a:r>
            <a:r>
              <a:rPr lang="ru-RU" i="0" dirty="0" smtClean="0">
                <a:effectLst/>
                <a:latin typeface="Arial" panose="020B0604020202020204" pitchFamily="34" charset="0"/>
              </a:rPr>
              <a:t>электротехнике и радиоэлектрон­ной технике. Они есть в фильтрах адаптеров, которые подают постоянное напряжение для питания электронных приборов, в радио­приемниках и радиопередатчиках как эле­менты колебательных контуров или состав­ные различных функциональных схем элект­ронной аппаратуры. В фотовспышках кон­денсаторы накапливают большой заряд, не­обходимый для работы импульсной лампы.</a:t>
            </a:r>
            <a:endParaRPr lang="ru-RU" dirty="0"/>
          </a:p>
        </p:txBody>
      </p:sp>
      <p:pic>
        <p:nvPicPr>
          <p:cNvPr id="3076" name="Picture 4" descr="Картинки по запросу &quot;конденсатор ссс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61052"/>
            <a:ext cx="3655530" cy="27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3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1" y="279400"/>
            <a:ext cx="90297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прибор, способный измерять емкость конденсаторов независимо от элементов платы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необходимые элементы для сборки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Откалибровать прибор и шкалу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Убедиться в исправности прибора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и разобраться с проблемами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8" y="215900"/>
            <a:ext cx="418829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7500" y="215900"/>
            <a:ext cx="526265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компонентов: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10к(2шт)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3к(2шт)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680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27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300к(2шт)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1к5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4к7(2шт)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1к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переменный/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подстроечный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47к</a:t>
            </a:r>
          </a:p>
          <a:p>
            <a:pPr marL="342900" indent="-342900">
              <a:buFontTx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переменный/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подстроечный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680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Стабилитрон кс170(у меня кс175)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Д311(или другой германиевый)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КД102(у меня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4007)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КД209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220мкф (3шт)(у меня 220мкф, 16в)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1мкф(2шт)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0,1 мкф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10Н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969000" y="3492500"/>
                <a:ext cx="35836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19)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Трансформатор (9-12в)</a:t>
                </a:r>
              </a:p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20) К157УД2(или аналог)</a:t>
                </a:r>
              </a:p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21) Стрелочный индикатор(100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А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000" y="3492500"/>
                <a:ext cx="3583673" cy="923330"/>
              </a:xfrm>
              <a:prstGeom prst="rect">
                <a:avLst/>
              </a:prstGeom>
              <a:blipFill>
                <a:blip r:embed="rId3"/>
                <a:stretch>
                  <a:fillRect l="-1361" t="-3974" r="-1701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4445" r="31200"/>
          <a:stretch/>
        </p:blipFill>
        <p:spPr>
          <a:xfrm>
            <a:off x="7975599" y="215900"/>
            <a:ext cx="3392471" cy="30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4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609600"/>
            <a:ext cx="238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Процесс сборки: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33073"/>
          <a:stretch/>
        </p:blipFill>
        <p:spPr>
          <a:xfrm>
            <a:off x="498741" y="1448616"/>
            <a:ext cx="2682609" cy="311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20370" r="17518" b="8334"/>
          <a:stretch/>
        </p:blipFill>
        <p:spPr>
          <a:xfrm>
            <a:off x="1018704" y="4559300"/>
            <a:ext cx="4391496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4814" r="23158" b="2963"/>
          <a:stretch/>
        </p:blipFill>
        <p:spPr>
          <a:xfrm>
            <a:off x="5562600" y="4102100"/>
            <a:ext cx="4009996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9879" y="16637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7700" y="493665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34756" y="42291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3226" b="11666"/>
          <a:stretch/>
        </p:blipFill>
        <p:spPr>
          <a:xfrm>
            <a:off x="9800440" y="3594100"/>
            <a:ext cx="1967793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572596" y="3937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13889" r="5611"/>
          <a:stretch/>
        </p:blipFill>
        <p:spPr>
          <a:xfrm>
            <a:off x="3409194" y="1632358"/>
            <a:ext cx="3774580" cy="217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214452" y="163235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9444" r="3856" b="6482"/>
          <a:stretch/>
        </p:blipFill>
        <p:spPr>
          <a:xfrm>
            <a:off x="7378516" y="1803400"/>
            <a:ext cx="3218980" cy="184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7183774" y="2001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17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2963" r="10310" b="2963"/>
          <a:stretch/>
        </p:blipFill>
        <p:spPr>
          <a:xfrm>
            <a:off x="804752" y="969238"/>
            <a:ext cx="4584700" cy="282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0700" y="11303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17518" b="18149"/>
          <a:stretch/>
        </p:blipFill>
        <p:spPr>
          <a:xfrm>
            <a:off x="905213" y="3797299"/>
            <a:ext cx="4484239" cy="230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0700" y="40132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4445" r="13131"/>
          <a:stretch/>
        </p:blipFill>
        <p:spPr>
          <a:xfrm>
            <a:off x="6245004" y="969238"/>
            <a:ext cx="4932218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91200" y="13149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094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0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2.xml><?xml version="1.0" encoding="utf-8"?>
<a:theme xmlns:a="http://schemas.openxmlformats.org/drawingml/2006/main" name="1_Глубина">
  <a:themeElements>
    <a:clrScheme name="Глубина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7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8.xml><?xml version="1.0" encoding="utf-8"?>
<a:theme xmlns:a="http://schemas.openxmlformats.org/drawingml/2006/main" name="1_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9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212</TotalTime>
  <Words>297</Words>
  <Application>Microsoft Office PowerPoint</Application>
  <PresentationFormat>Широкоэкранный</PresentationFormat>
  <Paragraphs>66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Century Gothic</vt:lpstr>
      <vt:lpstr>Century Schoolbook</vt:lpstr>
      <vt:lpstr>Corbel</vt:lpstr>
      <vt:lpstr>Gabriola</vt:lpstr>
      <vt:lpstr>Garamond</vt:lpstr>
      <vt:lpstr>Gill Sans MT</vt:lpstr>
      <vt:lpstr>Impact</vt:lpstr>
      <vt:lpstr>Times New Roman</vt:lpstr>
      <vt:lpstr>Trebuchet MS</vt:lpstr>
      <vt:lpstr>Tw Cen MT</vt:lpstr>
      <vt:lpstr>Wingdings 2</vt:lpstr>
      <vt:lpstr>Wingdings 3</vt:lpstr>
      <vt:lpstr>Контур</vt:lpstr>
      <vt:lpstr>Ретро</vt:lpstr>
      <vt:lpstr>Базис</vt:lpstr>
      <vt:lpstr>Савон</vt:lpstr>
      <vt:lpstr>Аспект</vt:lpstr>
      <vt:lpstr>Главное мероприятие</vt:lpstr>
      <vt:lpstr>Дивиденд</vt:lpstr>
      <vt:lpstr>1_Дивиденд</vt:lpstr>
      <vt:lpstr>View</vt:lpstr>
      <vt:lpstr>Легкий дым</vt:lpstr>
      <vt:lpstr>Глубина</vt:lpstr>
      <vt:lpstr>1_Глубина</vt:lpstr>
      <vt:lpstr>С-Метр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С-Метр</dc:title>
  <dc:creator>Sema</dc:creator>
  <cp:lastModifiedBy>Sema</cp:lastModifiedBy>
  <cp:revision>14</cp:revision>
  <dcterms:created xsi:type="dcterms:W3CDTF">2021-02-07T16:08:11Z</dcterms:created>
  <dcterms:modified xsi:type="dcterms:W3CDTF">2021-02-08T04:37:08Z</dcterms:modified>
</cp:coreProperties>
</file>