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0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1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2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3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  <p:sldMasterId id="2147483744" r:id="rId5"/>
    <p:sldMasterId id="2147483761" r:id="rId6"/>
    <p:sldMasterId id="2147483779" r:id="rId7"/>
    <p:sldMasterId id="2147483791" r:id="rId8"/>
    <p:sldMasterId id="2147483803" r:id="rId9"/>
    <p:sldMasterId id="2147483815" r:id="rId10"/>
    <p:sldMasterId id="2147483832" r:id="rId11"/>
    <p:sldMasterId id="2147483850" r:id="rId12"/>
    <p:sldMasterId id="2147483880" r:id="rId13"/>
    <p:sldMasterId id="2147483892" r:id="rId14"/>
  </p:sldMasterIdLst>
  <p:sldIdLst>
    <p:sldId id="256" r:id="rId15"/>
    <p:sldId id="257" r:id="rId16"/>
    <p:sldId id="261" r:id="rId17"/>
    <p:sldId id="258" r:id="rId18"/>
    <p:sldId id="259" r:id="rId19"/>
    <p:sldId id="260" r:id="rId20"/>
    <p:sldId id="262" r:id="rId21"/>
    <p:sldId id="271" r:id="rId22"/>
    <p:sldId id="27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3" r:id="rId32"/>
    <p:sldId id="274" r:id="rId33"/>
    <p:sldId id="276" r:id="rId34"/>
    <p:sldId id="27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7057" autoAdjust="0"/>
    <p:restoredTop sz="94660"/>
  </p:normalViewPr>
  <p:slideViewPr>
    <p:cSldViewPr snapToGrid="0">
      <p:cViewPr varScale="1">
        <p:scale>
          <a:sx n="10" d="100"/>
          <a:sy n="10" d="100"/>
        </p:scale>
        <p:origin x="24" y="2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239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8017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4893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9955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051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2944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902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6043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69062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9663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93417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04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4513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8469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869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9892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434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1115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4006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850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345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3947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16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53039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377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6462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100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6090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3183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94225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3585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8464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0341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4516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9118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445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034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3362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1835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1244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2723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929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228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6466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040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7952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37717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2507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8366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27525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54711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241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0783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63013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2214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435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982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549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9855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9228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2784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6510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2636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0226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195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9095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409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841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25005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121857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7171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3737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09457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331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957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765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2584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787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64675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5485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2561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7740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0453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5993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3033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618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99882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8240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359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843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5055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0320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97512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1787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3059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9550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9265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00730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198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5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909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094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25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346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640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628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7776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370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49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952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81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882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517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76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2038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9978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75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265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21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857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1765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71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743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808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234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062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668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017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11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7879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85890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49730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15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601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5473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7542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718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127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557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1343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23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4012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132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463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633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6769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3867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5225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2645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188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358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687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9359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383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01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9890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5272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115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2592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85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596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2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3015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0544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65145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7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8231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4718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0095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6478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435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1756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5994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7727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4655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459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94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5782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035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6958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0876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58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471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316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0394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9293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0368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5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8.jp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0830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3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052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  <p:sldLayoutId id="2147483848" r:id="rId16"/>
    <p:sldLayoutId id="214748384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1882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86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1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463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33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22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43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04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606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19A9027-CC24-4666-ABFE-F2D0EF0A2970}" type="datetimeFigureOut">
              <a:rPr lang="ru-RU" smtClean="0"/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5D7D11FC-767A-4A1E-A719-F20244C7F7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0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4.xml"/><Relationship Id="rId7" Type="http://schemas.openxmlformats.org/officeDocument/2006/relationships/slide" Target="slide1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10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qNzEb1xi6c_l4ZUmozLt9Q" TargetMode="External"/><Relationship Id="rId2" Type="http://schemas.openxmlformats.org/officeDocument/2006/relationships/hyperlink" Target="https://www.radioelementy.ru/articles/chto-takoe-kondensator-dlya-chego-nuzhen/" TargetMode="External"/><Relationship Id="rId1" Type="http://schemas.openxmlformats.org/officeDocument/2006/relationships/slideLayout" Target="../slideLayouts/slideLayout1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5500" y="393700"/>
            <a:ext cx="12407900" cy="23876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конденсаторов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2400" y="3971836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Должиков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Семён Александрович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7Б класса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 г.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Бердска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Леонова И. В. 2021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18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" y="609600"/>
            <a:ext cx="2384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Процесс сборки: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r="33073"/>
          <a:stretch/>
        </p:blipFill>
        <p:spPr>
          <a:xfrm>
            <a:off x="498741" y="1448616"/>
            <a:ext cx="2682609" cy="3110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20370" r="17518" b="8334"/>
          <a:stretch/>
        </p:blipFill>
        <p:spPr>
          <a:xfrm>
            <a:off x="1018704" y="4559300"/>
            <a:ext cx="4391496" cy="218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14814" r="23158" b="2963"/>
          <a:stretch/>
        </p:blipFill>
        <p:spPr>
          <a:xfrm>
            <a:off x="5562600" y="4102100"/>
            <a:ext cx="4009996" cy="2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09879" y="16637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47700" y="4936651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34756" y="422910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13226" b="11666"/>
          <a:stretch/>
        </p:blipFill>
        <p:spPr>
          <a:xfrm>
            <a:off x="9800440" y="3594100"/>
            <a:ext cx="1967793" cy="314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9572596" y="39370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13889" r="5611"/>
          <a:stretch/>
        </p:blipFill>
        <p:spPr>
          <a:xfrm>
            <a:off x="3409194" y="1632358"/>
            <a:ext cx="3774580" cy="2177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214452" y="163235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9" t="9444" r="3856" b="6482"/>
          <a:stretch/>
        </p:blipFill>
        <p:spPr>
          <a:xfrm>
            <a:off x="7378516" y="1803400"/>
            <a:ext cx="3218980" cy="184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7183774" y="200169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3177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12963" r="10310" b="2963"/>
          <a:stretch/>
        </p:blipFill>
        <p:spPr>
          <a:xfrm>
            <a:off x="804752" y="969238"/>
            <a:ext cx="4584700" cy="2828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20700" y="1130300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17518" b="18149"/>
          <a:stretch/>
        </p:blipFill>
        <p:spPr>
          <a:xfrm>
            <a:off x="905213" y="3797299"/>
            <a:ext cx="4484239" cy="230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520700" y="401320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14445" r="13131"/>
          <a:stretch/>
        </p:blipFill>
        <p:spPr>
          <a:xfrm>
            <a:off x="6245004" y="969238"/>
            <a:ext cx="4932218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91200" y="131496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13889" r="16160" b="15555"/>
          <a:stretch/>
        </p:blipFill>
        <p:spPr>
          <a:xfrm>
            <a:off x="5308381" y="3814038"/>
            <a:ext cx="4572001" cy="243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1" t="40000" r="11256" b="19815"/>
          <a:stretch/>
        </p:blipFill>
        <p:spPr>
          <a:xfrm>
            <a:off x="9799310" y="3814038"/>
            <a:ext cx="2349500" cy="275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536762" y="3491004"/>
            <a:ext cx="59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406254" y="6119402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09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698500"/>
            <a:ext cx="2736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Сборка блока питания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9815" r="19607" b="-370"/>
          <a:stretch/>
        </p:blipFill>
        <p:spPr>
          <a:xfrm>
            <a:off x="495300" y="1244600"/>
            <a:ext cx="4279900" cy="3128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t="22009" r="35848"/>
          <a:stretch/>
        </p:blipFill>
        <p:spPr>
          <a:xfrm>
            <a:off x="5130800" y="898555"/>
            <a:ext cx="3541937" cy="29759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0" t="22223" r="27649" b="9814"/>
          <a:stretch/>
        </p:blipFill>
        <p:spPr>
          <a:xfrm>
            <a:off x="762000" y="3949700"/>
            <a:ext cx="4107568" cy="2755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r="5298"/>
          <a:stretch/>
        </p:blipFill>
        <p:spPr>
          <a:xfrm>
            <a:off x="7124700" y="3391088"/>
            <a:ext cx="4825318" cy="32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21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04800"/>
            <a:ext cx="10629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 изготовления блока питания возникла первая проблема: так как мой трансформатор выдавал 13 вольт переменного напряжения в итоге получилось +- 18 вольт (Чтобы это посчитать необходимо действующее переменное напряжение умножить на 1,414, чтобы получить значение амплитудного(13*1,414=18,382в)). Также конденсаторы работали за пределами своих возможностей, было принято решение уменьшить напряжение. дополнительными диодами.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r="1016"/>
          <a:stretch/>
        </p:blipFill>
        <p:spPr>
          <a:xfrm>
            <a:off x="2365713" y="2115000"/>
            <a:ext cx="8949987" cy="4476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16872" r="24578" b="1831"/>
          <a:stretch/>
        </p:blipFill>
        <p:spPr>
          <a:xfrm>
            <a:off x="84946" y="1782128"/>
            <a:ext cx="456153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6453" y="742771"/>
            <a:ext cx="827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При проверке прибора возникла вторая проблема.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33501" y="1338818"/>
            <a:ext cx="6489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Чтобы убедиться в наличии сигнала на выходе схемы(прямоугольные импульсы) необходим осциллограф. Осциллограф н313 в этот момент решил сломаться. Сгорела первичная обмотка.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40" b="8118"/>
          <a:stretch/>
        </p:blipFill>
        <p:spPr>
          <a:xfrm>
            <a:off x="8636000" y="1272585"/>
            <a:ext cx="3188791" cy="3962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1" y="2950528"/>
            <a:ext cx="6928142" cy="390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95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75" y="2082800"/>
            <a:ext cx="8286525" cy="467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97800" cy="43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0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600" y="241300"/>
            <a:ext cx="386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Решение второй проблемы: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2300" y="863600"/>
            <a:ext cx="496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Найти новый осциллограф, в моем случае С1-55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с1-55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7"/>
          <a:stretch/>
        </p:blipFill>
        <p:spPr bwMode="auto">
          <a:xfrm>
            <a:off x="5715000" y="472132"/>
            <a:ext cx="65489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с1-55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 b="12120"/>
          <a:stretch/>
        </p:blipFill>
        <p:spPr bwMode="auto">
          <a:xfrm>
            <a:off x="-12700" y="2222500"/>
            <a:ext cx="5715000" cy="463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13" y="3409949"/>
            <a:ext cx="5415514" cy="30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21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981" y="304800"/>
            <a:ext cx="4084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Третья проблема: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37100" y="393700"/>
            <a:ext cx="6096000" cy="18762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доступные мне шкалы измеряли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ток.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Заметим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что, когда к щупам конденсатор не подключен на шкалу идёт 9 Вольт постоянного напряжения. Из этого можно понять, что нам будет достаточно шкалы, которая измеряет напряжение до 10 Вольт. Был найден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мультиметр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с пределом измерения до 10 вольт и откалибрована его шкала.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123" y="2269983"/>
            <a:ext cx="6445953" cy="36355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0556" r="26605"/>
          <a:stretch/>
        </p:blipFill>
        <p:spPr>
          <a:xfrm>
            <a:off x="143995" y="1464832"/>
            <a:ext cx="4265728" cy="34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03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08000"/>
            <a:ext cx="1103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того чтобы убедиться в исправности прибора посмотрим наличие импульсов на выходе.</a:t>
            </a:r>
          </a:p>
          <a:p>
            <a:r>
              <a:rPr lang="ru-RU" dirty="0" smtClean="0"/>
              <a:t>И подключим конденсаторы разной емкости, чтобы тоже посмотреть форму сигнала.</a:t>
            </a:r>
            <a:endParaRPr lang="ru-RU" dirty="0"/>
          </a:p>
        </p:txBody>
      </p:sp>
      <p:pic>
        <p:nvPicPr>
          <p:cNvPr id="3" name="Picture 2" descr="Картинки по запросу &quot;с1-55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" t="12366" r="51518" b="42901"/>
          <a:stretch/>
        </p:blipFill>
        <p:spPr bwMode="auto">
          <a:xfrm>
            <a:off x="622301" y="1154331"/>
            <a:ext cx="27305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3900" y="3606800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Нет конденсатора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13" y="1154331"/>
            <a:ext cx="3895567" cy="219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0500" y="360680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10мкФ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407" y="1154331"/>
            <a:ext cx="3895567" cy="21971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425740" y="3606800"/>
            <a:ext cx="96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50мкФ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13" y="4231501"/>
            <a:ext cx="4300886" cy="2425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02500" y="497840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100мкф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848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786" y="341086"/>
            <a:ext cx="112431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своей работе я рассмотрел устройство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конденсатора,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для работы с ними, сферы применения, а также мною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изготовлен прибор для измерения их емкости.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2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51180" y="352341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Содержание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51180" y="1580848"/>
            <a:ext cx="10058400" cy="40233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Задача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Конденсатор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Из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истории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Конденсатор в настоящее время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Основные этапы изготовления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Заключение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Список литературы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86" y="348343"/>
            <a:ext cx="2838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литературы: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1886" y="928692"/>
            <a:ext cx="10885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hlinkClick r:id="rId2"/>
              </a:rPr>
              <a:t>https://www.radioelementy.ru/articles/chto-takoe-kondensator-dlya-chego-nuzhen/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1886" y="1509041"/>
            <a:ext cx="8577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hlinkClick r:id="rId3"/>
              </a:rPr>
              <a:t>https://www.youtube.com/channel/UCqNzEb1xi6c_l4ZUmozLt9Q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6547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резентация окончена Спасибо за внимание - My Little Pony | Meme Generator"/>
          <p:cNvPicPr/>
          <p:nvPr/>
        </p:nvPicPr>
        <p:blipFill>
          <a:blip r:embed="rId2"/>
          <a:srcRect b="409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00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301" y="0"/>
            <a:ext cx="90297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прибор, способный измерять емкость конденсаторов независимо от элементов платы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необходимые элементы для сборки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Откалибровать прибор и шкалу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Убедиться в исправности прибора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Обнаружить и разобраться с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проблемами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на будущее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37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445113"/>
              </p:ext>
            </p:extLst>
          </p:nvPr>
        </p:nvGraphicFramePr>
        <p:xfrm>
          <a:off x="328276" y="-1442720"/>
          <a:ext cx="11036300" cy="1188720"/>
        </p:xfrm>
        <a:graphic>
          <a:graphicData uri="http://schemas.openxmlformats.org/drawingml/2006/table">
            <a:tbl>
              <a:tblPr/>
              <a:tblGrid>
                <a:gridCol w="11036300">
                  <a:extLst>
                    <a:ext uri="{9D8B030D-6E8A-4147-A177-3AD203B41FA5}">
                      <a16:colId xmlns:a16="http://schemas.microsoft.com/office/drawing/2014/main" val="8018651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b="0" u="none" dirty="0">
                          <a:solidFill>
                            <a:schemeClr val="tx1"/>
                          </a:solidFill>
                          <a:effectLst/>
                        </a:rPr>
                        <a:t>Конденсатор</a:t>
                      </a:r>
                      <a:r>
                        <a:rPr lang="ru-RU" dirty="0">
                          <a:effectLst/>
                        </a:rPr>
                        <a:t> – это устройство, способное накапливать электрический </a:t>
                      </a:r>
                      <a:r>
                        <a:rPr lang="ru-RU" dirty="0" smtClean="0">
                          <a:effectLst/>
                        </a:rPr>
                        <a:t>заряд.</a:t>
                      </a:r>
                      <a:r>
                        <a:rPr lang="ru-RU" baseline="0" dirty="0" smtClean="0">
                          <a:effectLst/>
                        </a:rPr>
                        <a:t> </a:t>
                      </a:r>
                      <a:r>
                        <a:rPr lang="ru-RU" dirty="0" smtClean="0">
                          <a:effectLst/>
                        </a:rPr>
                        <a:t>Такую </a:t>
                      </a:r>
                      <a:r>
                        <a:rPr lang="ru-RU" dirty="0">
                          <a:effectLst/>
                        </a:rPr>
                        <a:t>же функцию выполняет и аккумуляторная батарея, но в отличие от неё конденсатор </a:t>
                      </a:r>
                      <a:r>
                        <a:rPr lang="ru-RU" dirty="0" smtClean="0">
                          <a:effectLst/>
                        </a:rPr>
                        <a:t>может</a:t>
                      </a:r>
                      <a:r>
                        <a:rPr lang="ru-RU" baseline="0" dirty="0" smtClean="0">
                          <a:effectLst/>
                        </a:rPr>
                        <a:t> </a:t>
                      </a:r>
                      <a:r>
                        <a:rPr lang="ru-RU" dirty="0" smtClean="0">
                          <a:effectLst/>
                        </a:rPr>
                        <a:t>моментально </a:t>
                      </a:r>
                      <a:r>
                        <a:rPr lang="ru-RU" dirty="0">
                          <a:effectLst/>
                        </a:rPr>
                        <a:t>отдать весь накопленный </a:t>
                      </a:r>
                      <a:r>
                        <a:rPr lang="ru-RU" dirty="0" smtClean="0">
                          <a:effectLst/>
                        </a:rPr>
                        <a:t>заряд.</a:t>
                      </a:r>
                      <a:r>
                        <a:rPr lang="ru-RU" baseline="0" dirty="0" smtClean="0">
                          <a:effectLst/>
                        </a:rPr>
                        <a:t> </a:t>
                      </a:r>
                      <a:r>
                        <a:rPr lang="ru-RU" dirty="0" smtClean="0">
                          <a:effectLst/>
                        </a:rPr>
                        <a:t>Количество </a:t>
                      </a:r>
                      <a:r>
                        <a:rPr lang="ru-RU" dirty="0">
                          <a:effectLst/>
                        </a:rPr>
                        <a:t>заряда, которое способен накопить конденсатор, называют «емкостью». Эта величина измеряется в фарадах.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403957"/>
                  </a:ext>
                </a:extLst>
              </a:tr>
            </a:tbl>
          </a:graphicData>
        </a:graphic>
      </p:graphicFrame>
      <p:pic>
        <p:nvPicPr>
          <p:cNvPr id="1026" name="Picture 2" descr="Картинки по запросу &quot;конденсатор строени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8" y="812800"/>
            <a:ext cx="1062605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129768"/>
            <a:ext cx="2918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/>
              <a:t>Строение конденсатора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320780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600" y="482600"/>
            <a:ext cx="2217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Из истории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0100" y="1074460"/>
            <a:ext cx="3352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effectLst/>
              </a:rPr>
              <a:t>     Первый конденсатор был создан в 1745 г. голландским ученым Питером </a:t>
            </a:r>
            <a:r>
              <a:rPr lang="ru-RU" dirty="0" err="1" smtClean="0">
                <a:effectLst/>
              </a:rPr>
              <a:t>Мушенбруком</a:t>
            </a:r>
            <a:r>
              <a:rPr lang="ru-RU" dirty="0" smtClean="0">
                <a:effectLst/>
              </a:rPr>
              <a:t>. Он опустил проводник от кондуктора элект­рической машины в стеклянный графин с водой. Случайно коснувшись пальцем этого проводника, ученый ощутил сильный элект­рический удар. Позже жидкость заменили металлическими проводниками изнутри и снаружи банки и назвали эту банку лейден­ской.</a:t>
            </a:r>
            <a:endParaRPr lang="ru-RU" dirty="0"/>
          </a:p>
        </p:txBody>
      </p:sp>
      <p:sp>
        <p:nvSpPr>
          <p:cNvPr id="4" name="AutoShape 2" descr="Картинки по запросу &quot;лейденская банк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Картинки по запросу &quot;лейденская бан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13" y="348039"/>
            <a:ext cx="7297215" cy="5071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56044" y="5622807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/>
              <a:t>Л</a:t>
            </a:r>
            <a:r>
              <a:rPr lang="ru-RU" i="1" dirty="0" smtClean="0"/>
              <a:t>ейденская банка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3029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&quot;конденсатор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3" y="976531"/>
            <a:ext cx="3315245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152400"/>
            <a:ext cx="345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Gabriola" panose="04040605051002020D02" pitchFamily="82" charset="0"/>
              </a:rPr>
              <a:t>Конденсаторы сейчас</a:t>
            </a:r>
            <a:endParaRPr lang="ru-RU" sz="3600" dirty="0">
              <a:latin typeface="Gabriola" panose="04040605051002020D02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89818" y="362867"/>
            <a:ext cx="584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0" dirty="0" smtClean="0">
                <a:effectLst/>
                <a:latin typeface="Gabriola" panose="04040605051002020D02" pitchFamily="82" charset="0"/>
              </a:rPr>
              <a:t>Конден­саторы нашли широкое применение в современной технике. Они есть в фильтрах адаптеров, которые подают постоянное напряжение для питания электронных приборов, в радиоприемниках как эле­менты колебательных контуров. В фотовспышках кон­денсаторы накапливают большой заряд, не­обходимый для работы импульсной лампы.</a:t>
            </a:r>
            <a:endParaRPr lang="ru-RU" sz="2400" dirty="0">
              <a:latin typeface="Gabriola" panose="04040605051002020D02" pitchFamily="82" charset="0"/>
            </a:endParaRPr>
          </a:p>
        </p:txBody>
      </p:sp>
      <p:pic>
        <p:nvPicPr>
          <p:cNvPr id="3076" name="Picture 4" descr="Картинки по запросу &quot;конденсатор ссср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3795931"/>
            <a:ext cx="3655530" cy="274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&quot;конденсатор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73" y="3218323"/>
            <a:ext cx="4133327" cy="309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635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48" y="215900"/>
            <a:ext cx="4188297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17500" y="215900"/>
            <a:ext cx="5341527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 компонентов: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10к(2шт)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3к(2шт)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680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27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300к(2шт)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1к5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4к7(2шт)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1к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переменный/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подстроечный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47к</a:t>
            </a:r>
          </a:p>
          <a:p>
            <a:pPr marL="342900" indent="-342900">
              <a:buFontTx/>
              <a:buAutoNum type="arabi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Резистор переменный/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подстроечный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680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Стабилитрон кс170(у меня кс175)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Диод Д311(или другой германиевый)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Диод КД102(у меня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4007)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Диод КД209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 220мкФ (3шт)(у меня 220мкФ, 16в)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 1мкФ(2шт)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 0,1 мкФ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Конденсатор 10Н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969000" y="3492500"/>
                <a:ext cx="374718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19) 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Трансформатор (9-12В)</a:t>
                </a:r>
              </a:p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20) К157УД2(или аналог)</a:t>
                </a:r>
              </a:p>
              <a:p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21) Стрелочный индикатор(100мк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А</m:t>
                    </m:r>
                  </m:oMath>
                </a14:m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000" y="3492500"/>
                <a:ext cx="3747180" cy="923330"/>
              </a:xfrm>
              <a:prstGeom prst="rect">
                <a:avLst/>
              </a:prstGeom>
              <a:blipFill>
                <a:blip r:embed="rId3"/>
                <a:stretch>
                  <a:fillRect l="-1301" t="-3974" r="-650" b="-99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4445" r="31200"/>
          <a:stretch/>
        </p:blipFill>
        <p:spPr>
          <a:xfrm>
            <a:off x="7975599" y="215900"/>
            <a:ext cx="3392471" cy="306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749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4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3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0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2.xml><?xml version="1.0" encoding="utf-8"?>
<a:theme xmlns:a="http://schemas.openxmlformats.org/drawingml/2006/main" name="1_Глубина">
  <a:themeElements>
    <a:clrScheme name="Глубина">
      <a:dk1>
        <a:sysClr val="windowText" lastClr="000000"/>
      </a:dk1>
      <a:lt1>
        <a:sysClr val="window" lastClr="FFFFFF"/>
      </a:lt1>
      <a:dk2>
        <a:srgbClr val="4B4B4B"/>
      </a:dk2>
      <a:lt2>
        <a:srgbClr val="8ED5C1"/>
      </a:lt2>
      <a:accent1>
        <a:srgbClr val="73CBB2"/>
      </a:accent1>
      <a:accent2>
        <a:srgbClr val="AACD5B"/>
      </a:accent2>
      <a:accent3>
        <a:srgbClr val="65A9E1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Глубина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47428100-C732-4B2E-A30A-5273F581A0FA}"/>
    </a:ext>
  </a:extLst>
</a:theme>
</file>

<file path=ppt/theme/theme1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5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7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8.xml><?xml version="1.0" encoding="utf-8"?>
<a:theme xmlns:a="http://schemas.openxmlformats.org/drawingml/2006/main" name="1_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9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692</TotalTime>
  <Words>427</Words>
  <Application>Microsoft Office PowerPoint</Application>
  <PresentationFormat>Широкоэкранный</PresentationFormat>
  <Paragraphs>80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21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Century Gothic</vt:lpstr>
      <vt:lpstr>Century Schoolbook</vt:lpstr>
      <vt:lpstr>Corbel</vt:lpstr>
      <vt:lpstr>Gabriola</vt:lpstr>
      <vt:lpstr>Garamond</vt:lpstr>
      <vt:lpstr>Gill Sans MT</vt:lpstr>
      <vt:lpstr>Impact</vt:lpstr>
      <vt:lpstr>Times New Roman</vt:lpstr>
      <vt:lpstr>Trebuchet MS</vt:lpstr>
      <vt:lpstr>Tw Cen MT</vt:lpstr>
      <vt:lpstr>Wingdings 2</vt:lpstr>
      <vt:lpstr>Wingdings 3</vt:lpstr>
      <vt:lpstr>Контур</vt:lpstr>
      <vt:lpstr>Ретро</vt:lpstr>
      <vt:lpstr>Базис</vt:lpstr>
      <vt:lpstr>Савон</vt:lpstr>
      <vt:lpstr>Аспект</vt:lpstr>
      <vt:lpstr>Главное мероприятие</vt:lpstr>
      <vt:lpstr>Дивиденд</vt:lpstr>
      <vt:lpstr>1_Дивиденд</vt:lpstr>
      <vt:lpstr>View</vt:lpstr>
      <vt:lpstr>Легкий дым</vt:lpstr>
      <vt:lpstr>Глубина</vt:lpstr>
      <vt:lpstr>1_Глубина</vt:lpstr>
      <vt:lpstr>Gallery</vt:lpstr>
      <vt:lpstr>Тема Office</vt:lpstr>
      <vt:lpstr>Измерение конденсаторов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С-Метр</dc:title>
  <dc:creator>Sema</dc:creator>
  <cp:lastModifiedBy>Sema</cp:lastModifiedBy>
  <cp:revision>42</cp:revision>
  <dcterms:created xsi:type="dcterms:W3CDTF">2021-02-07T16:08:11Z</dcterms:created>
  <dcterms:modified xsi:type="dcterms:W3CDTF">2021-03-15T14:29:00Z</dcterms:modified>
</cp:coreProperties>
</file>