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67" r:id="rId4"/>
    <p:sldId id="258" r:id="rId5"/>
    <p:sldId id="265" r:id="rId6"/>
    <p:sldId id="260" r:id="rId7"/>
    <p:sldId id="261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13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0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1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4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87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6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3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0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4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F131DD-A141-4471-BCF9-C6073EDD7E20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9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5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CCED7-CAAB-ED0A-B4BE-6B1AEE31F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821" y="1441014"/>
            <a:ext cx="10058400" cy="1922732"/>
          </a:xfrm>
        </p:spPr>
        <p:txBody>
          <a:bodyPr>
            <a:noAutofit/>
          </a:bodyPr>
          <a:lstStyle/>
          <a:p>
            <a:r>
              <a:rPr lang="ru-RU" sz="6600" dirty="0"/>
              <a:t>      </a:t>
            </a:r>
            <a:r>
              <a:rPr lang="ru-RU" sz="6600" b="1" dirty="0">
                <a:latin typeface="Bahnschrift Condensed" panose="020B0502040204020203" pitchFamily="34" charset="0"/>
              </a:rPr>
              <a:t>Тема:</a:t>
            </a:r>
            <a:br>
              <a:rPr lang="ru-RU" sz="6600" b="1" dirty="0">
                <a:latin typeface="Bahnschrift Condensed" panose="020B0502040204020203" pitchFamily="34" charset="0"/>
              </a:rPr>
            </a:br>
            <a:r>
              <a:rPr lang="ru-RU" sz="6600" b="1" dirty="0">
                <a:latin typeface="Bahnschrift Condensed" panose="020B0502040204020203" pitchFamily="34" charset="0"/>
              </a:rPr>
              <a:t>       Первая помощь при ушибах, </a:t>
            </a:r>
            <a:br>
              <a:rPr lang="ru-RU" sz="6600" b="1" dirty="0">
                <a:latin typeface="Bahnschrift Condensed" panose="020B0502040204020203" pitchFamily="34" charset="0"/>
              </a:rPr>
            </a:br>
            <a:r>
              <a:rPr lang="ru-RU" sz="6600" b="1" dirty="0">
                <a:latin typeface="Bahnschrift Condensed" panose="020B0502040204020203" pitchFamily="34" charset="0"/>
              </a:rPr>
              <a:t>           переломах и вывихах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EDCB26-5929-32A9-ACA7-26B92B8016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Задача: узнать как помочь при непредвиденных обстоятельствах </a:t>
            </a:r>
          </a:p>
        </p:txBody>
      </p:sp>
    </p:spTree>
    <p:extLst>
      <p:ext uri="{BB962C8B-B14F-4D97-AF65-F5344CB8AC3E}">
        <p14:creationId xmlns:p14="http://schemas.microsoft.com/office/powerpoint/2010/main" val="201346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475AD-327C-D503-90D9-9FEC9FE9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Bahnschrift Condensed" panose="020B0502040204020203" pitchFamily="34" charset="0"/>
              </a:rPr>
              <a:t>Травмы и какие они бывают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6EF31-481B-F181-DE61-0A2D54C39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Травма – это воздействие на организм человека внешнего фактора, нарушающего строение и целостность тканей и нормальное течение физиологических процессов  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2E4EB5-1246-A27D-CE86-EEDC3696D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4" y="2579199"/>
            <a:ext cx="4517781" cy="36598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FF8CF6-EA9D-163E-3028-02E8B2C98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796" y="2895821"/>
            <a:ext cx="4762499" cy="33432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2E37FB-BED0-DD3A-8C4C-E9804D567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577" y="3080821"/>
            <a:ext cx="3091963" cy="29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2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C07BE-1D27-C2DD-C92D-453649DE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72549AD-24C6-0847-90B2-8CF9B4C34B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335294"/>
              </p:ext>
            </p:extLst>
          </p:nvPr>
        </p:nvGraphicFramePr>
        <p:xfrm>
          <a:off x="1096963" y="286604"/>
          <a:ext cx="10058400" cy="564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8148458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70127918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6102211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170272489"/>
                    </a:ext>
                  </a:extLst>
                </a:gridCol>
              </a:tblGrid>
              <a:tr h="1129993">
                <a:tc>
                  <a:txBody>
                    <a:bodyPr/>
                    <a:lstStyle/>
                    <a:p>
                      <a:r>
                        <a:rPr lang="ru-RU" dirty="0"/>
                        <a:t>Название травмы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Симптомы </a:t>
                      </a:r>
                    </a:p>
                    <a:p>
                      <a:r>
                        <a:rPr lang="ru-RU" dirty="0"/>
                        <a:t>( характеристика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Первая помощь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Рисунок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346045"/>
                  </a:ext>
                </a:extLst>
              </a:tr>
              <a:tr h="1129993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Bahnschrift Condensed" panose="020B0502040204020203" pitchFamily="34" charset="0"/>
                        </a:rPr>
                        <a:t>Ушиб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517543"/>
                  </a:ext>
                </a:extLst>
              </a:tr>
              <a:tr h="1129993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Bahnschrift Condensed" panose="020B0502040204020203" pitchFamily="34" charset="0"/>
                        </a:rPr>
                        <a:t>Перелом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75929"/>
                  </a:ext>
                </a:extLst>
              </a:tr>
              <a:tr h="1129993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Bahnschrift Condensed" panose="020B0502040204020203" pitchFamily="34" charset="0"/>
                        </a:rPr>
                        <a:t>Растяжение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017203"/>
                  </a:ext>
                </a:extLst>
              </a:tr>
              <a:tr h="1129993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Bahnschrift Condensed" panose="020B0502040204020203" pitchFamily="34" charset="0"/>
                        </a:rPr>
                        <a:t>Вывих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4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97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0BE2C-BEFB-E6BC-36F5-902B8627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9489"/>
          </a:xfrm>
        </p:spPr>
        <p:txBody>
          <a:bodyPr/>
          <a:lstStyle/>
          <a:p>
            <a:r>
              <a:rPr lang="ru-RU" sz="6000" b="1" dirty="0">
                <a:latin typeface="Bahnschrift Condensed" panose="020B0502040204020203" pitchFamily="34" charset="0"/>
              </a:rPr>
              <a:t>Ушибы</a:t>
            </a:r>
            <a:r>
              <a:rPr lang="ru-RU" b="1" dirty="0">
                <a:latin typeface="Bahnschrift Condensed" panose="020B0502040204020203" pitchFamily="34" charset="0"/>
              </a:rPr>
              <a:t> </a:t>
            </a:r>
            <a:r>
              <a:rPr lang="ru-RU" sz="4400" b="1" dirty="0">
                <a:latin typeface="Bahnschrift Condensed" panose="020B0502040204020203" pitchFamily="34" charset="0"/>
              </a:rPr>
              <a:t>И ПЕРВАЯ ПОМОЩЬ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A268A5-0A47-A243-7D33-D0D548763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66092"/>
            <a:ext cx="10058400" cy="502216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Ушиб  - повреждение тканей и органов без нарушения целостности кожи.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Первая помощь:</a:t>
            </a:r>
          </a:p>
          <a:p>
            <a:r>
              <a:rPr lang="ru-RU" sz="2600" dirty="0"/>
              <a:t>При среднем или лёгком ушибе применяется холод. Лучше всего завернуть пузырёк с холодной водой или льдом в материю.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D47456-99A7-E6BA-5804-EF19BAD89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5" y="1853093"/>
            <a:ext cx="4515727" cy="28314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D1DB5F-A38F-90AB-2982-EDFF80849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006" y="1795539"/>
            <a:ext cx="4745428" cy="28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4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4D98D-B0A7-F8BE-6DE0-6C0FF723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332375"/>
            <a:ext cx="10058400" cy="1321282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Симптомы внутреннего кровотечения и помощь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4201CF-7EB5-AE7C-DC0B-05B5C2658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988907"/>
            <a:ext cx="10888394" cy="4880187"/>
          </a:xfrm>
        </p:spPr>
        <p:txBody>
          <a:bodyPr/>
          <a:lstStyle/>
          <a:p>
            <a:r>
              <a:rPr lang="ru-RU" dirty="0"/>
              <a:t>постоянная беспричинная жажда;</a:t>
            </a:r>
          </a:p>
          <a:p>
            <a:r>
              <a:rPr lang="ru-RU" dirty="0"/>
              <a:t>сонливое состояние;</a:t>
            </a:r>
          </a:p>
          <a:p>
            <a:r>
              <a:rPr lang="ru-RU" dirty="0"/>
              <a:t>головокружение;</a:t>
            </a:r>
          </a:p>
          <a:p>
            <a:r>
              <a:rPr lang="ru-RU" dirty="0"/>
              <a:t>бледность кожи;</a:t>
            </a:r>
          </a:p>
          <a:p>
            <a:r>
              <a:rPr lang="ru-RU" dirty="0"/>
              <a:t>временная утрата зрения;</a:t>
            </a:r>
          </a:p>
          <a:p>
            <a:r>
              <a:rPr lang="ru-RU" dirty="0"/>
              <a:t>чрезмерная потливость;</a:t>
            </a:r>
          </a:p>
          <a:p>
            <a:r>
              <a:rPr lang="ru-RU" dirty="0"/>
              <a:t>нарушение частоты пульса </a:t>
            </a:r>
          </a:p>
          <a:p>
            <a:r>
              <a:rPr lang="ru-RU" dirty="0"/>
              <a:t>и кровяного давления.</a:t>
            </a:r>
          </a:p>
          <a:p>
            <a:r>
              <a:rPr lang="ru-RU" dirty="0"/>
              <a:t>Первая помощь:</a:t>
            </a:r>
          </a:p>
          <a:p>
            <a:r>
              <a:rPr lang="ru-RU" dirty="0"/>
              <a:t>Приложить холод  к месту удара, если человек без сознания то придать ему положение лёжа и приподнять ноги, если в сознании и с предполагаемым лёгочным кровотечением, то полусидя.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8ECD28-DE54-62C0-BEA4-B9D31BF05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38" y="988906"/>
            <a:ext cx="7343336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8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9F9A5-DD6E-0A51-7BB4-56173B7E4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28" y="0"/>
            <a:ext cx="3200400" cy="731520"/>
          </a:xfrm>
        </p:spPr>
        <p:txBody>
          <a:bodyPr>
            <a:normAutofit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Переломы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73EB66-2599-FB6C-1F83-594349C8F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3990" y="601394"/>
            <a:ext cx="6934200" cy="565521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6854429-E779-C5AA-F403-0BE1AF23F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858129"/>
            <a:ext cx="3200400" cy="5447075"/>
          </a:xfrm>
        </p:spPr>
        <p:txBody>
          <a:bodyPr>
            <a:noAutofit/>
          </a:bodyPr>
          <a:lstStyle/>
          <a:p>
            <a:r>
              <a:rPr lang="ru-RU" sz="1800" dirty="0"/>
              <a:t>Перелом – полное или частичное нарушение целости кости. </a:t>
            </a:r>
          </a:p>
          <a:p>
            <a:r>
              <a:rPr lang="ru-RU" sz="1800" dirty="0"/>
              <a:t>Первая помощь:</a:t>
            </a:r>
          </a:p>
          <a:p>
            <a:r>
              <a:rPr lang="ru-RU" sz="1800" dirty="0"/>
              <a:t>При открытых переломах надо остановить  кровотечение  и обработать рану , наложить повязку. </a:t>
            </a:r>
            <a:r>
              <a:rPr lang="ru-RU" sz="1800" dirty="0" err="1"/>
              <a:t>Нельз</a:t>
            </a:r>
            <a:r>
              <a:rPr lang="ru-RU" sz="1800" dirty="0"/>
              <a:t> я придавать  костям их естественное  положение , т.к концы могут повредить мягкие  ткани. Пострадавшей части тела надо придать  неподвижность, зафиксировать . </a:t>
            </a:r>
          </a:p>
          <a:p>
            <a:r>
              <a:rPr lang="ru-RU" sz="1800" dirty="0"/>
              <a:t>При повреждении ног или рук обязательно нужно наложить шину или дощечки с картоном если нет медицинских шин. </a:t>
            </a:r>
          </a:p>
        </p:txBody>
      </p:sp>
    </p:spTree>
    <p:extLst>
      <p:ext uri="{BB962C8B-B14F-4D97-AF65-F5344CB8AC3E}">
        <p14:creationId xmlns:p14="http://schemas.microsoft.com/office/powerpoint/2010/main" val="106623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5C8B3-AA52-A210-BE03-936AC508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151"/>
            <a:ext cx="3200400" cy="829994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Растяжение связок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06D8FB-0D7C-169C-9ED3-FD5190DBE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183" y="614191"/>
            <a:ext cx="5629617" cy="5629617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7951E6D-732E-07DF-FBDA-614F4042F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218" y="1047404"/>
            <a:ext cx="3404382" cy="5916104"/>
          </a:xfrm>
        </p:spPr>
        <p:txBody>
          <a:bodyPr>
            <a:normAutofit/>
          </a:bodyPr>
          <a:lstStyle/>
          <a:p>
            <a:r>
              <a:rPr lang="ru-RU" sz="1800" dirty="0"/>
              <a:t>Боль при растяжение сначала небольшая, но после но затем она нарастает , вокруг сустава образуется синяк. </a:t>
            </a:r>
          </a:p>
          <a:p>
            <a:r>
              <a:rPr lang="ru-RU" sz="1800" dirty="0"/>
              <a:t>При оказании первой помощи накладывают тугую повязку и к поражённому месту прикладывают холод.</a:t>
            </a:r>
          </a:p>
          <a:p>
            <a:r>
              <a:rPr lang="ru-RU" sz="1800" dirty="0"/>
              <a:t>Если вывих стопы, то её ставят перпендикулярно  к голени и накладывают фиксирующую повязку . Бинтуют восьмёркой . </a:t>
            </a:r>
          </a:p>
        </p:txBody>
      </p:sp>
    </p:spTree>
    <p:extLst>
      <p:ext uri="{BB962C8B-B14F-4D97-AF65-F5344CB8AC3E}">
        <p14:creationId xmlns:p14="http://schemas.microsoft.com/office/powerpoint/2010/main" val="102759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A7630-BCCA-91EB-214A-F9059843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660269"/>
            <a:ext cx="10058400" cy="1450757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Bahnschrift Condensed" panose="020B0502040204020203" pitchFamily="34" charset="0"/>
              </a:rPr>
              <a:t>Вывих суставов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7996A3-C521-E529-2B7A-000876110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668215"/>
            <a:ext cx="11338559" cy="4023360"/>
          </a:xfrm>
        </p:spPr>
        <p:txBody>
          <a:bodyPr/>
          <a:lstStyle/>
          <a:p>
            <a:r>
              <a:rPr lang="ru-RU" dirty="0"/>
              <a:t>Вывих – стойкое смещение суставных костей, </a:t>
            </a:r>
            <a:r>
              <a:rPr lang="ru-RU" dirty="0" err="1"/>
              <a:t>т.е</a:t>
            </a:r>
            <a:r>
              <a:rPr lang="ru-RU" dirty="0"/>
              <a:t> смещение при котором головка одной кости выходит из суставной ямки другой. При вывихе наблюдается отёчность  и отсутствие движений из за боли. </a:t>
            </a:r>
          </a:p>
          <a:p>
            <a:r>
              <a:rPr lang="ru-RU" dirty="0"/>
              <a:t>Первая помощь: Обеспечить полный покой и (ни в коем случае!!!) не пытаться вправить  сустав обратно, во – первых вы можете повредить связки и суставную сумку, а во – вторых у человека может наступить болевой шок и потеря сознания.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06170C-B83E-ABF1-4712-D6CEFDFD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3" y="2419715"/>
            <a:ext cx="5398297" cy="43186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8EDCED-CAAF-FAC8-ACB4-8E8BDE72D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543" y="2419715"/>
            <a:ext cx="4001526" cy="37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8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5BB1-5D15-B8D5-064C-FEFC1519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E182DF-A193-8563-CED3-1F496FB02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4BBE5BB-0205-E1D5-2621-1C43882F75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7280" y="2935234"/>
            <a:ext cx="4564807" cy="3527471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2E5C824-F966-A5D8-4490-F673B70D9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C1C3875-A363-18B2-4EAC-72A2D49536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32199" y="2954215"/>
            <a:ext cx="4564807" cy="35084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621626-C366-39B2-69D1-466C35CBB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839" y="0"/>
            <a:ext cx="5642764" cy="29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6105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1684</TotalTime>
  <Words>366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Bahnschrift Condensed</vt:lpstr>
      <vt:lpstr>Calibri</vt:lpstr>
      <vt:lpstr>Calibri Light</vt:lpstr>
      <vt:lpstr>Ретро</vt:lpstr>
      <vt:lpstr>      Тема:        Первая помощь при ушибах,             переломах и вывихах</vt:lpstr>
      <vt:lpstr>Травмы и какие они бывают</vt:lpstr>
      <vt:lpstr>Презентация PowerPoint</vt:lpstr>
      <vt:lpstr>Ушибы И ПЕРВАЯ ПОМОЩЬ</vt:lpstr>
      <vt:lpstr>Симптомы внутреннего кровотечения и помощь</vt:lpstr>
      <vt:lpstr>Переломы</vt:lpstr>
      <vt:lpstr>Растяжение связок</vt:lpstr>
      <vt:lpstr>Вывих суставов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Лев Пивоваров</dc:creator>
  <cp:lastModifiedBy>Лев Пивоваров</cp:lastModifiedBy>
  <cp:revision>3</cp:revision>
  <dcterms:created xsi:type="dcterms:W3CDTF">2025-02-07T11:40:36Z</dcterms:created>
  <dcterms:modified xsi:type="dcterms:W3CDTF">2025-02-09T12:27:38Z</dcterms:modified>
</cp:coreProperties>
</file>