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7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8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9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0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1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2" r:id="rId7"/>
    <p:sldMasterId id="2147483774" r:id="rId8"/>
    <p:sldMasterId id="2147483786" r:id="rId9"/>
    <p:sldMasterId id="2147483810" r:id="rId10"/>
    <p:sldMasterId id="2147483822" r:id="rId11"/>
    <p:sldMasterId id="2147483834" r:id="rId12"/>
    <p:sldMasterId id="2147483846" r:id="rId13"/>
    <p:sldMasterId id="2147483858" r:id="rId14"/>
    <p:sldMasterId id="2147483892" r:id="rId15"/>
    <p:sldMasterId id="2147483926" r:id="rId16"/>
    <p:sldMasterId id="2147483943" r:id="rId17"/>
    <p:sldMasterId id="2147483961" r:id="rId18"/>
    <p:sldMasterId id="2147483995" r:id="rId19"/>
    <p:sldMasterId id="2147484012" r:id="rId20"/>
    <p:sldMasterId id="2147484047" r:id="rId21"/>
    <p:sldMasterId id="2147484065" r:id="rId22"/>
  </p:sldMasterIdLst>
  <p:sldIdLst>
    <p:sldId id="256" r:id="rId23"/>
    <p:sldId id="258" r:id="rId24"/>
    <p:sldId id="264" r:id="rId25"/>
    <p:sldId id="260" r:id="rId26"/>
    <p:sldId id="265" r:id="rId27"/>
    <p:sldId id="259" r:id="rId28"/>
    <p:sldId id="266" r:id="rId29"/>
    <p:sldId id="267" r:id="rId30"/>
    <p:sldId id="268" r:id="rId31"/>
    <p:sldId id="262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80" r:id="rId42"/>
    <p:sldId id="281" r:id="rId43"/>
    <p:sldId id="278" r:id="rId44"/>
    <p:sldId id="279" r:id="rId45"/>
    <p:sldId id="282" r:id="rId46"/>
    <p:sldId id="283" r:id="rId47"/>
    <p:sldId id="263" r:id="rId48"/>
    <p:sldId id="284" r:id="rId49"/>
    <p:sldId id="257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  <p:sldId id="307" r:id="rId73"/>
    <p:sldId id="308" r:id="rId74"/>
    <p:sldId id="309" r:id="rId75"/>
    <p:sldId id="310" r:id="rId76"/>
    <p:sldId id="311" r:id="rId77"/>
    <p:sldId id="312" r:id="rId78"/>
    <p:sldId id="313" r:id="rId79"/>
    <p:sldId id="314" r:id="rId80"/>
    <p:sldId id="315" r:id="rId81"/>
    <p:sldId id="316" r:id="rId82"/>
    <p:sldId id="317" r:id="rId83"/>
    <p:sldId id="318" r:id="rId84"/>
    <p:sldId id="319" r:id="rId85"/>
    <p:sldId id="320" r:id="rId86"/>
    <p:sldId id="322" r:id="rId87"/>
    <p:sldId id="321" r:id="rId88"/>
    <p:sldId id="323" r:id="rId89"/>
    <p:sldId id="324" r:id="rId90"/>
    <p:sldId id="325" r:id="rId9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84" Type="http://schemas.openxmlformats.org/officeDocument/2006/relationships/slide" Target="slides/slide62.xml"/><Relationship Id="rId89" Type="http://schemas.openxmlformats.org/officeDocument/2006/relationships/slide" Target="slides/slide6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8.xml"/><Relationship Id="rId95" Type="http://schemas.openxmlformats.org/officeDocument/2006/relationships/tableStyles" Target="tableStyles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91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56" Type="http://schemas.openxmlformats.org/officeDocument/2006/relationships/slide" Target="slides/slide34.xml"/><Relationship Id="rId77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0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656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06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972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706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671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956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055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545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121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509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2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349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420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512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561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436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836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321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927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91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32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8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943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974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703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898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240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308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646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7792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496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749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8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381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407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903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65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982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9642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438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893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308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667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1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771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1779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821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803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477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2590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622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1538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5143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9579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47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968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9970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4589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132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4217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402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219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4265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517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0125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52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393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9861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3201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4991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352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346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8928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4421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375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155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3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7143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114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293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29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844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281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04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267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211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3883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89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352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5942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307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360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0214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049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643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326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133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069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62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53488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553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220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7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446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9237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211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6903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41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626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7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14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4734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274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366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613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5174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762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76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374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76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26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7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272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5260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1026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8902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584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157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1856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915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054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63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44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2288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726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4366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501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14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856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261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118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7224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575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6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9824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057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114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3292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6729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6900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034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8152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16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254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99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34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239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839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3707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8335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2174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8698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272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434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313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16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8824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2807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915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658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166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6216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818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868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863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695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983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2384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6681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34882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0906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627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3084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235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1138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2622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0177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53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71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8520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8027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8547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822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945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02578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076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78034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9172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79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7672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1665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3556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224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063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2375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8205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857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8360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7869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46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4806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3876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3396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63876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4688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2712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160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4572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7321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9628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1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94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9391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1918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0419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7076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4862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9251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9719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4861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1508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966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92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397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7089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1776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19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9255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53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78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00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44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58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83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61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65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81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05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8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83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57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66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92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592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936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38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3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08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83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19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772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26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5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076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449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24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3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64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77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22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949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31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79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45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77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7928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64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9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39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20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26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49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20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1899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563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9390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905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564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9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701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5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07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785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09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642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01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076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56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58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8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655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683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317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941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88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968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6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48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119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329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4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2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slideLayout" Target="../slideLayouts/slideLayout293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1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2.xml"/><Relationship Id="rId16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0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9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slideLayout" Target="../slideLayouts/slideLayout310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17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299.xml"/><Relationship Id="rId16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07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slideLayout" Target="../slideLayouts/slideLayout3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9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2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65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6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78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00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01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0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4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8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9B461E-14C6-4E4B-A0EA-A60C6906110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CAA797-0F27-4FE2-9A9A-DA899B657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2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5.xml"/><Relationship Id="rId26" Type="http://schemas.openxmlformats.org/officeDocument/2006/relationships/slide" Target="slide53.xml"/><Relationship Id="rId3" Type="http://schemas.openxmlformats.org/officeDocument/2006/relationships/slide" Target="slide4.xml"/><Relationship Id="rId21" Type="http://schemas.openxmlformats.org/officeDocument/2006/relationships/slide" Target="slide39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3.xml"/><Relationship Id="rId25" Type="http://schemas.openxmlformats.org/officeDocument/2006/relationships/slide" Target="slide43.xml"/><Relationship Id="rId2" Type="http://schemas.openxmlformats.org/officeDocument/2006/relationships/slide" Target="slide2.xml"/><Relationship Id="rId16" Type="http://schemas.openxmlformats.org/officeDocument/2006/relationships/slide" Target="slide30.xml"/><Relationship Id="rId20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51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9.xml"/><Relationship Id="rId10" Type="http://schemas.openxmlformats.org/officeDocument/2006/relationships/slide" Target="slide18.xml"/><Relationship Id="rId19" Type="http://schemas.openxmlformats.org/officeDocument/2006/relationships/slide" Target="slide37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0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0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2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87.xml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87.xml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0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0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56.xml"/><Relationship Id="rId7" Type="http://schemas.openxmlformats.org/officeDocument/2006/relationships/slide" Target="slide66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slide" Target="slide60.xml"/><Relationship Id="rId10" Type="http://schemas.openxmlformats.org/officeDocument/2006/relationships/slide" Target="slide1.xml"/><Relationship Id="rId4" Type="http://schemas.openxmlformats.org/officeDocument/2006/relationships/slide" Target="slide58.xml"/><Relationship Id="rId9" Type="http://schemas.openxmlformats.org/officeDocument/2006/relationships/slide" Target="slide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8059"/>
              </p:ext>
            </p:extLst>
          </p:nvPr>
        </p:nvGraphicFramePr>
        <p:xfrm>
          <a:off x="1016000" y="165101"/>
          <a:ext cx="9817100" cy="4381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275">
                  <a:extLst>
                    <a:ext uri="{9D8B030D-6E8A-4147-A177-3AD203B41FA5}">
                      <a16:colId xmlns:a16="http://schemas.microsoft.com/office/drawing/2014/main" val="1007062800"/>
                    </a:ext>
                  </a:extLst>
                </a:gridCol>
                <a:gridCol w="2454275">
                  <a:extLst>
                    <a:ext uri="{9D8B030D-6E8A-4147-A177-3AD203B41FA5}">
                      <a16:colId xmlns:a16="http://schemas.microsoft.com/office/drawing/2014/main" val="3178022717"/>
                    </a:ext>
                  </a:extLst>
                </a:gridCol>
                <a:gridCol w="2454275">
                  <a:extLst>
                    <a:ext uri="{9D8B030D-6E8A-4147-A177-3AD203B41FA5}">
                      <a16:colId xmlns:a16="http://schemas.microsoft.com/office/drawing/2014/main" val="2917668651"/>
                    </a:ext>
                  </a:extLst>
                </a:gridCol>
                <a:gridCol w="2454275">
                  <a:extLst>
                    <a:ext uri="{9D8B030D-6E8A-4147-A177-3AD203B41FA5}">
                      <a16:colId xmlns:a16="http://schemas.microsoft.com/office/drawing/2014/main" val="3914661342"/>
                    </a:ext>
                  </a:extLst>
                </a:gridCol>
              </a:tblGrid>
              <a:tr h="78163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35392"/>
                  </a:ext>
                </a:extLst>
              </a:tr>
              <a:tr h="1018295">
                <a:tc>
                  <a:txBody>
                    <a:bodyPr/>
                    <a:lstStyle/>
                    <a:p>
                      <a:r>
                        <a:rPr lang="ru-RU" dirty="0" smtClean="0"/>
                        <a:t>Умножение одночлена на одночлен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490309"/>
                  </a:ext>
                </a:extLst>
              </a:tr>
              <a:tr h="1018295">
                <a:tc>
                  <a:txBody>
                    <a:bodyPr/>
                    <a:lstStyle/>
                    <a:p>
                      <a:r>
                        <a:rPr lang="ru-RU" dirty="0" smtClean="0"/>
                        <a:t>Умножение многочлена на многочлен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96915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r>
                        <a:rPr lang="ru-RU" dirty="0" smtClean="0"/>
                        <a:t>Вынесение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207097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Группировка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1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2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3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6219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24264"/>
              </p:ext>
            </p:extLst>
          </p:nvPr>
        </p:nvGraphicFramePr>
        <p:xfrm>
          <a:off x="2019300" y="4694766"/>
          <a:ext cx="8128000" cy="828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22124206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002966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695518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913710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9862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Звёздочкой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7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1</a:t>
                      </a:r>
                      <a:endParaRPr lang="ru-RU" sz="2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2</a:t>
                      </a:r>
                      <a:endParaRPr lang="ru-RU" sz="2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3</a:t>
                      </a:r>
                      <a:endParaRPr lang="ru-RU" sz="2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4</a:t>
                      </a:r>
                      <a:endParaRPr lang="ru-RU" sz="2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5</a:t>
                      </a:r>
                      <a:endParaRPr lang="ru-RU" sz="24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50134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51286"/>
              </p:ext>
            </p:extLst>
          </p:nvPr>
        </p:nvGraphicFramePr>
        <p:xfrm>
          <a:off x="2019297" y="6117166"/>
          <a:ext cx="8128002" cy="51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58747646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436714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540536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7313835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7448303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95232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1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1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2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2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3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3</a:t>
                      </a:r>
                      <a:endParaRPr lang="ru-RU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7299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38117" y="5593946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Новая тема</a:t>
            </a:r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19099" y="4658721"/>
            <a:ext cx="20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Гениальная задача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hlinkClick r:id="rId26" action="ppaction://hlinksldjump"/>
          </p:cNvPr>
          <p:cNvSpPr/>
          <p:nvPr/>
        </p:nvSpPr>
        <p:spPr>
          <a:xfrm>
            <a:off x="11036300" y="469900"/>
            <a:ext cx="8509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6" action="ppaction://hlinksldjump"/>
              </a:rPr>
              <a:t>Доп.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5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7300" y="1435100"/>
            <a:ext cx="4846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MathJax_Main"/>
              </a:rPr>
              <a:t>(3</a:t>
            </a:r>
            <a:r>
              <a:rPr lang="en-US" sz="6000" dirty="0" smtClean="0">
                <a:latin typeface="MathJax_Main"/>
              </a:rPr>
              <a:t>y</a:t>
            </a:r>
            <a:r>
              <a:rPr lang="ru-RU" sz="6000" dirty="0" smtClean="0">
                <a:latin typeface="MathJax_Main"/>
              </a:rPr>
              <a:t>+1)(4</a:t>
            </a:r>
            <a:r>
              <a:rPr lang="en-US" sz="6000" dirty="0" smtClean="0">
                <a:latin typeface="MathJax_Main"/>
              </a:rPr>
              <a:t>y</a:t>
            </a:r>
            <a:r>
              <a:rPr lang="ru-RU" sz="6000" dirty="0" smtClean="0">
                <a:latin typeface="MathJax_Main"/>
              </a:rPr>
              <a:t>-</a:t>
            </a:r>
            <a:r>
              <a:rPr lang="en-US" sz="6000" dirty="0" smtClean="0">
                <a:latin typeface="MathJax_Main"/>
              </a:rPr>
              <a:t>6</a:t>
            </a:r>
            <a:r>
              <a:rPr lang="ru-RU" sz="6000" dirty="0" smtClean="0">
                <a:latin typeface="MathJax_Main"/>
              </a:rPr>
              <a:t>)</a:t>
            </a:r>
            <a:r>
              <a:rPr lang="en-US" sz="6000" dirty="0" smtClean="0">
                <a:latin typeface="MathJax_Main"/>
              </a:rPr>
              <a:t>=</a:t>
            </a:r>
            <a:endParaRPr lang="ru-RU" sz="6000" dirty="0">
              <a:latin typeface="MathJax_Main"/>
            </a:endParaRPr>
          </a:p>
        </p:txBody>
      </p:sp>
      <p:pic>
        <p:nvPicPr>
          <p:cNvPr id="4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9700" y="1054100"/>
                <a:ext cx="8695586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MathJax_Main"/>
                  </a:rPr>
                  <a:t>(3</a:t>
                </a:r>
                <a:r>
                  <a:rPr lang="en-US" sz="6000" dirty="0" smtClean="0">
                    <a:latin typeface="MathJax_Main"/>
                  </a:rPr>
                  <a:t>y</a:t>
                </a:r>
                <a:r>
                  <a:rPr lang="ru-RU" sz="6000" dirty="0" smtClean="0">
                    <a:latin typeface="MathJax_Main"/>
                  </a:rPr>
                  <a:t>+1)(4</a:t>
                </a:r>
                <a:r>
                  <a:rPr lang="en-US" sz="6000" dirty="0" smtClean="0">
                    <a:latin typeface="MathJax_Main"/>
                  </a:rPr>
                  <a:t>y</a:t>
                </a:r>
                <a:r>
                  <a:rPr lang="ru-RU" sz="6000" dirty="0" smtClean="0">
                    <a:latin typeface="MathJax_Main"/>
                  </a:rPr>
                  <a:t>-</a:t>
                </a:r>
                <a:r>
                  <a:rPr lang="en-US" sz="6000" dirty="0" smtClean="0">
                    <a:latin typeface="MathJax_Main"/>
                  </a:rPr>
                  <a:t>6</a:t>
                </a:r>
                <a:r>
                  <a:rPr lang="ru-RU" sz="6000" dirty="0" smtClean="0">
                    <a:latin typeface="MathJax_Main"/>
                  </a:rPr>
                  <a:t>)</a:t>
                </a:r>
                <a:r>
                  <a:rPr lang="en-US" sz="6000" dirty="0" smtClean="0">
                    <a:latin typeface="MathJax_Main"/>
                  </a:rPr>
                  <a:t>=12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MathJax_Main"/>
                  </a:rPr>
                  <a:t>-14y-6</a:t>
                </a:r>
                <a:endParaRPr lang="ru-RU" sz="6000" dirty="0">
                  <a:latin typeface="MathJax_Mai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054100"/>
                <a:ext cx="8695586" cy="1036566"/>
              </a:xfrm>
              <a:prstGeom prst="rect">
                <a:avLst/>
              </a:prstGeom>
              <a:blipFill>
                <a:blip r:embed="rId4"/>
                <a:stretch>
                  <a:fillRect l="-4205" t="-16471" r="-2873" b="-3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9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4000" y="1384300"/>
                <a:ext cx="593681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>
                    <a:latin typeface="MathJax_Main"/>
                  </a:rPr>
                  <a:t>(5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MathJax_Main"/>
                  </a:rPr>
                  <a:t>-x)(6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MathJax_Main"/>
                  </a:rPr>
                  <a:t>+4x)=</a:t>
                </a:r>
                <a:endParaRPr lang="ru-RU" sz="6000" dirty="0">
                  <a:latin typeface="MathJax_Main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1384300"/>
                <a:ext cx="5936818" cy="1015663"/>
              </a:xfrm>
              <a:prstGeom prst="rect">
                <a:avLst/>
              </a:prstGeom>
              <a:blipFill>
                <a:blip r:embed="rId2"/>
                <a:stretch>
                  <a:fillRect l="-6160" t="-17964" r="-5236" b="-39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68782" y="965200"/>
                <a:ext cx="9652000" cy="2941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+mj-lt"/>
                  </a:rPr>
                  <a:t>(5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6000" dirty="0" smtClean="0">
                    <a:latin typeface="+mj-lt"/>
                  </a:rPr>
                  <a:t>x)(6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+4x)=</a:t>
                </a:r>
              </a:p>
              <a:p>
                <a:r>
                  <a:rPr lang="en-US" sz="6000" dirty="0" smtClean="0">
                    <a:latin typeface="+mj-lt"/>
                  </a:rPr>
                  <a:t>=30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+20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-6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=</a:t>
                </a:r>
              </a:p>
              <a:p>
                <a:r>
                  <a:rPr lang="en-US" sz="6000" dirty="0" smtClean="0">
                    <a:latin typeface="+mj-lt"/>
                  </a:rPr>
                  <a:t>=</a:t>
                </a:r>
                <a:r>
                  <a:rPr lang="en-US" sz="6000" b="1" dirty="0" smtClean="0">
                    <a:ln w="0"/>
                    <a:effectLst/>
                    <a:latin typeface="+mj-lt"/>
                  </a:rPr>
                  <a:t>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6000" b="1" i="0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6000" b="1" dirty="0" smtClean="0">
                    <a:ln w="0"/>
                    <a:effectLst/>
                    <a:latin typeface="+mj-lt"/>
                  </a:rPr>
                  <a:t>+14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6000" b="1" i="0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6000" b="1" dirty="0" smtClean="0">
                    <a:ln w="0"/>
                    <a:effectLst/>
                    <a:latin typeface="+mj-lt"/>
                  </a:rPr>
                  <a:t>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6000" b="1" i="0" smtClean="0">
                            <a:ln w="0"/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6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782" y="965200"/>
                <a:ext cx="9652000" cy="2941383"/>
              </a:xfrm>
              <a:prstGeom prst="rect">
                <a:avLst/>
              </a:prstGeom>
              <a:blipFill>
                <a:blip r:embed="rId4"/>
                <a:stretch>
                  <a:fillRect l="-3853" t="-5383" b="-12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6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1193800"/>
            <a:ext cx="2465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+mj-lt"/>
              </a:rPr>
              <a:t>a</a:t>
            </a:r>
            <a:r>
              <a:rPr lang="en-US" sz="6000" dirty="0" err="1" smtClean="0">
                <a:latin typeface="+mj-lt"/>
              </a:rPr>
              <a:t>m+an</a:t>
            </a:r>
            <a:endParaRPr lang="ru-RU" sz="6000" dirty="0">
              <a:latin typeface="+mj-lt"/>
            </a:endParaRP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0" y="1193800"/>
            <a:ext cx="5259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+mj-lt"/>
              </a:rPr>
              <a:t>am+an</a:t>
            </a:r>
            <a:r>
              <a:rPr lang="en-US" sz="6000" dirty="0" smtClean="0">
                <a:latin typeface="+mj-lt"/>
              </a:rPr>
              <a:t>=a(</a:t>
            </a:r>
            <a:r>
              <a:rPr lang="en-US" sz="6000" dirty="0" err="1" smtClean="0">
                <a:latin typeface="+mj-lt"/>
              </a:rPr>
              <a:t>m+n</a:t>
            </a:r>
            <a:r>
              <a:rPr lang="en-US" sz="6000" dirty="0" smtClean="0">
                <a:latin typeface="+mj-lt"/>
              </a:rPr>
              <a:t>)</a:t>
            </a:r>
            <a:endParaRPr lang="ru-RU" sz="6000" dirty="0">
              <a:latin typeface="+mj-lt"/>
            </a:endParaRP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2000" y="1193800"/>
                <a:ext cx="290925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ru-RU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1193800"/>
                <a:ext cx="2909258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2000" y="1193800"/>
                <a:ext cx="607454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(1+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)</a:t>
                </a:r>
                <a:endParaRPr lang="ru-RU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1193800"/>
                <a:ext cx="6074548" cy="1015663"/>
              </a:xfrm>
              <a:prstGeom prst="rect">
                <a:avLst/>
              </a:prstGeom>
              <a:blipFill>
                <a:blip r:embed="rId2"/>
                <a:stretch>
                  <a:fillRect t="-18675" r="-5015" b="-40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812800"/>
                <a:ext cx="4644541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>
                    <a:latin typeface="+mj-lt"/>
                  </a:rPr>
                  <a:t>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-36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ru-RU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12800"/>
                <a:ext cx="4644541" cy="1036566"/>
              </a:xfrm>
              <a:prstGeom prst="rect">
                <a:avLst/>
              </a:prstGeom>
              <a:blipFill>
                <a:blip r:embed="rId2"/>
                <a:stretch>
                  <a:fillRect l="-8016" t="-15294" b="-3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0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0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4180" y="2184400"/>
                <a:ext cx="10158807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>
                    <a:latin typeface="+mj-lt"/>
                  </a:rPr>
                  <a:t>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-36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(2a-9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+mj-lt"/>
                  </a:rPr>
                  <a:t>)</a:t>
                </a:r>
                <a:endParaRPr lang="ru-RU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80" y="2184400"/>
                <a:ext cx="10158807" cy="1036566"/>
              </a:xfrm>
              <a:prstGeom prst="rect">
                <a:avLst/>
              </a:prstGeom>
              <a:blipFill>
                <a:blip r:embed="rId4"/>
                <a:stretch>
                  <a:fillRect l="-3599" t="-15294" r="-2400" b="-3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1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2638778"/>
                <a:ext cx="461280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8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8800" dirty="0" smtClean="0"/>
                  <a:t>*7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8800" dirty="0" smtClean="0"/>
                  <a:t>=</a:t>
                </a:r>
                <a:endParaRPr lang="ru-RU" sz="8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38778"/>
                <a:ext cx="4612801" cy="1446550"/>
              </a:xfrm>
              <a:prstGeom prst="rect">
                <a:avLst/>
              </a:prstGeom>
              <a:blipFill>
                <a:blip r:embed="rId2"/>
                <a:stretch>
                  <a:fillRect l="-12550" t="-19409" r="-11361" b="-43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1978025"/>
            <a:ext cx="4631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ab+cb+4a+4c</a:t>
            </a:r>
            <a:endParaRPr lang="ru-RU" sz="6000" dirty="0"/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2222500"/>
            <a:ext cx="101825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ab+cb+4a+4c=b(</a:t>
            </a:r>
            <a:r>
              <a:rPr lang="en-US" sz="6000" dirty="0" err="1" smtClean="0"/>
              <a:t>a+c</a:t>
            </a:r>
            <a:r>
              <a:rPr lang="en-US" sz="6000" dirty="0" smtClean="0"/>
              <a:t>)+4(</a:t>
            </a:r>
            <a:r>
              <a:rPr lang="en-US" sz="6000" dirty="0" err="1" smtClean="0"/>
              <a:t>a+c</a:t>
            </a:r>
            <a:r>
              <a:rPr lang="en-US" sz="6000" dirty="0" smtClean="0"/>
              <a:t>)=</a:t>
            </a:r>
          </a:p>
          <a:p>
            <a:r>
              <a:rPr lang="en-US" sz="6000" dirty="0" smtClean="0"/>
              <a:t>=(</a:t>
            </a:r>
            <a:r>
              <a:rPr lang="en-US" sz="6000" dirty="0" err="1" smtClean="0"/>
              <a:t>a+c</a:t>
            </a:r>
            <a:r>
              <a:rPr lang="en-US" sz="6000" dirty="0" smtClean="0"/>
              <a:t>)(b+4)</a:t>
            </a: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012" y="1978025"/>
            <a:ext cx="5243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ac+bc-2ad-2bd</a:t>
            </a:r>
            <a:endParaRPr lang="ru-RU" sz="6000" dirty="0"/>
          </a:p>
        </p:txBody>
      </p:sp>
      <p:pic>
        <p:nvPicPr>
          <p:cNvPr id="4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9012" y="1978025"/>
            <a:ext cx="60885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ac+bc-2ad-2bd=</a:t>
            </a:r>
          </a:p>
          <a:p>
            <a:r>
              <a:rPr lang="en-US" sz="6000" dirty="0" smtClean="0"/>
              <a:t>=c(</a:t>
            </a:r>
            <a:r>
              <a:rPr lang="en-US" sz="6000" dirty="0" err="1" smtClean="0"/>
              <a:t>a+b</a:t>
            </a:r>
            <a:r>
              <a:rPr lang="en-US" sz="6000" dirty="0" smtClean="0"/>
              <a:t>)-2d(</a:t>
            </a:r>
            <a:r>
              <a:rPr lang="en-US" sz="6000" dirty="0" err="1" smtClean="0"/>
              <a:t>a+b</a:t>
            </a:r>
            <a:r>
              <a:rPr lang="en-US" sz="6000" dirty="0" smtClean="0"/>
              <a:t>)=</a:t>
            </a:r>
          </a:p>
          <a:p>
            <a:r>
              <a:rPr lang="en-US" sz="6000" dirty="0" smtClean="0"/>
              <a:t>=(</a:t>
            </a:r>
            <a:r>
              <a:rPr lang="en-US" sz="6000" dirty="0" err="1" smtClean="0"/>
              <a:t>a+b</a:t>
            </a:r>
            <a:r>
              <a:rPr lang="en-US" sz="6000" dirty="0" smtClean="0"/>
              <a:t>)(c-2d)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719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300" y="1409700"/>
            <a:ext cx="4868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3z-3r-4xz+4xr</a:t>
            </a:r>
            <a:endParaRPr lang="ru-RU" sz="6000" dirty="0"/>
          </a:p>
        </p:txBody>
      </p:sp>
      <p:pic>
        <p:nvPicPr>
          <p:cNvPr id="4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0300" y="1409700"/>
            <a:ext cx="54906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3z-3r-4xz+4xr=</a:t>
            </a:r>
          </a:p>
          <a:p>
            <a:r>
              <a:rPr lang="en-US" sz="6000" dirty="0" smtClean="0"/>
              <a:t>=3(z-r)-4x(z-r)=</a:t>
            </a:r>
          </a:p>
          <a:p>
            <a:r>
              <a:rPr lang="en-US" sz="6000" dirty="0" smtClean="0"/>
              <a:t>(z-r)(3-4x)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874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8500" y="634137"/>
            <a:ext cx="932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ряд из шести чашек на столе. Три первые из них ничем не наполнены, а три следующие – с водой. Как добиться чередования пустых чашек и чашек с водой? Касаться разрешается только одной чашки. При этом толкать чашку чашкой запрещается.</a:t>
            </a:r>
          </a:p>
          <a:p>
            <a:pPr algn="just"/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предпримете?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Картинки по запросу &quot;стакан с вод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70" y="4280001"/>
            <a:ext cx="1508125" cy="24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стакан с вод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280001"/>
            <a:ext cx="1508125" cy="24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&quot;стакан с вод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280001"/>
            <a:ext cx="1508125" cy="24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&quot;стакан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r="25139"/>
          <a:stretch/>
        </p:blipFill>
        <p:spPr bwMode="auto">
          <a:xfrm>
            <a:off x="904632" y="4006130"/>
            <a:ext cx="1066639" cy="22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стакан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r="25139"/>
          <a:stretch/>
        </p:blipFill>
        <p:spPr bwMode="auto">
          <a:xfrm>
            <a:off x="2100141" y="4006130"/>
            <a:ext cx="1066639" cy="22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&quot;стакан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r="25139"/>
          <a:stretch/>
        </p:blipFill>
        <p:spPr bwMode="auto">
          <a:xfrm>
            <a:off x="3324225" y="4083816"/>
            <a:ext cx="1066639" cy="22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&quot;Домик андроид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500" y="507137"/>
            <a:ext cx="932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ряд из шести чашек на столе. Три первые из них ничем не наполнены, а три следующие – с водой. Как добиться чередования пустых чашек и чашек с водой? Касаться разрешается только одной чашки. При этом толкать чашку чашкой запрещается.</a:t>
            </a:r>
          </a:p>
          <a:p>
            <a:pPr algn="just"/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предпримете?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Картинки по запросу &quot;стакан с водо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70" y="4006131"/>
            <a:ext cx="1508125" cy="26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стакан с водо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46" y="3898900"/>
            <a:ext cx="1508125" cy="27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&quot;стакан с водо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3898901"/>
            <a:ext cx="15081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&quot;стакан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r="25139"/>
          <a:stretch/>
        </p:blipFill>
        <p:spPr bwMode="auto">
          <a:xfrm>
            <a:off x="904632" y="4006130"/>
            <a:ext cx="1066639" cy="22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стакан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r="25139"/>
          <a:stretch/>
        </p:blipFill>
        <p:spPr bwMode="auto">
          <a:xfrm>
            <a:off x="6676292" y="4083816"/>
            <a:ext cx="1066639" cy="22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&quot;стакан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r="25139"/>
          <a:stretch/>
        </p:blipFill>
        <p:spPr bwMode="auto">
          <a:xfrm>
            <a:off x="3531172" y="4006130"/>
            <a:ext cx="1066639" cy="22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7811" y="29879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пятую чашку, перелейте из неё воду во вторую и поставьте чашку на место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0" y="635000"/>
            <a:ext cx="1014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случае 3 мальчика, 2 девочки, 4 взрослых, кот и собака не намокнут, встав под один зонтик.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Картинки по запросу &quot;зонтик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429" y="2311164"/>
            <a:ext cx="3503870" cy="34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зонтик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43" y="2412764"/>
            <a:ext cx="3503870" cy="34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0" y="635000"/>
            <a:ext cx="1014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случае 3 мальчика, 2 девочки, 4 взрослых, кот и собака не намокнут, встав под один зонтик.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&quot;зонтик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43" y="2412764"/>
            <a:ext cx="3503870" cy="34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300" y="3144084"/>
            <a:ext cx="334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будет дождя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2638778"/>
                <a:ext cx="461280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8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8800" dirty="0" smtClean="0"/>
                  <a:t>*7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8800" dirty="0" smtClean="0"/>
                  <a:t>=</a:t>
                </a:r>
                <a:endParaRPr lang="ru-RU" sz="8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38778"/>
                <a:ext cx="4612801" cy="1446550"/>
              </a:xfrm>
              <a:prstGeom prst="rect">
                <a:avLst/>
              </a:prstGeom>
              <a:blipFill>
                <a:blip r:embed="rId2"/>
                <a:stretch>
                  <a:fillRect l="-12550" t="-19409" r="-11361" b="-43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03601" y="2622006"/>
                <a:ext cx="2310569" cy="1461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800" dirty="0" smtClean="0"/>
                  <a:t>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8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ru-RU" sz="8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601" y="2622006"/>
                <a:ext cx="2310569" cy="1461810"/>
              </a:xfrm>
              <a:prstGeom prst="rect">
                <a:avLst/>
              </a:prstGeom>
              <a:blipFill>
                <a:blip r:embed="rId3"/>
                <a:stretch>
                  <a:fillRect l="-25330" t="-18333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Домик андроид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1" y="6096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была привязана к пятиметровой верёвке. Она смогла пройти 200 метров по прямой, как это возможно?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Картинки по запросу &quot;Собака с поводком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/>
          <a:stretch/>
        </p:blipFill>
        <p:spPr bwMode="auto">
          <a:xfrm>
            <a:off x="3009900" y="2449429"/>
            <a:ext cx="4381501" cy="44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1" y="6096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была привязана к пятиметровой верёвке. Она смогла пройти 200 метров по прямой, как это возможно?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686818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1" y="6096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была привязана к пятиметровой верёвке. Она смогла пройти 200 метров по прямой, как это возможно?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686818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8000" y="2821731"/>
            <a:ext cx="5325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конец верёвки был не привязан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19200"/>
            <a:ext cx="6591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Чему будет равен    </a:t>
            </a:r>
            <a:r>
              <a:rPr lang="ru-RU" sz="5400" dirty="0" smtClean="0">
                <a:latin typeface="MathJax_Main"/>
              </a:rPr>
              <a:t>5</a:t>
            </a:r>
            <a:r>
              <a:rPr lang="en-US" sz="5400" dirty="0" smtClean="0">
                <a:latin typeface="MathJax_Main"/>
              </a:rPr>
              <a:t>!</a:t>
            </a:r>
            <a:endParaRPr lang="ru-RU" sz="5400" dirty="0">
              <a:latin typeface="MathJax_Mai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6261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30700" y="51104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65200" y="18809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73400" y="3479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81284" y="5654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61200" y="36227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57785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613900" y="2286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76000" y="5654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02900" y="6908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pic>
        <p:nvPicPr>
          <p:cNvPr id="1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977900"/>
            <a:ext cx="2036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!-факториал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89504" y="2933700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</a:t>
            </a:r>
            <a:r>
              <a:rPr lang="ru-RU" sz="3200" dirty="0" smtClean="0"/>
              <a:t>!=1*2*……*</a:t>
            </a:r>
            <a:r>
              <a:rPr lang="en-US" sz="3200" dirty="0" smtClean="0"/>
              <a:t>n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66000" y="4991100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5!=1*2*3*4*5=120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04900" y="5078630"/>
            <a:ext cx="3503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Чему будет равен    </a:t>
            </a:r>
            <a:r>
              <a:rPr lang="ru-RU" sz="2800" dirty="0" smtClean="0">
                <a:latin typeface="MathJax_Main"/>
              </a:rPr>
              <a:t>5</a:t>
            </a:r>
            <a:r>
              <a:rPr lang="en-US" sz="2800" dirty="0" smtClean="0">
                <a:latin typeface="MathJax_Main"/>
              </a:rPr>
              <a:t>!</a:t>
            </a:r>
            <a:endParaRPr lang="ru-RU" sz="2800" dirty="0">
              <a:latin typeface="MathJax_Main"/>
            </a:endParaRPr>
          </a:p>
        </p:txBody>
      </p:sp>
      <p:pic>
        <p:nvPicPr>
          <p:cNvPr id="6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132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686818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2" y="1455036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2" y="1686818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2" y="1455036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6" y="1455036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26" y="1034365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8" y="711200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5" y="1290870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947056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68" y="802583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6" y="623890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832" y="570682"/>
            <a:ext cx="1055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</a:t>
            </a:r>
            <a:r>
              <a:rPr lang="ru-RU" sz="2400" dirty="0" smtClean="0"/>
              <a:t>какой скоростью должна двигаться собака, чтобы не слышать звука от сковородке, привязанной к её хвосту?</a:t>
            </a:r>
            <a:endParaRPr lang="ru-RU" sz="2400" dirty="0"/>
          </a:p>
        </p:txBody>
      </p:sp>
      <p:pic>
        <p:nvPicPr>
          <p:cNvPr id="17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2" y="1401679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832" y="570682"/>
            <a:ext cx="1055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</a:t>
            </a:r>
            <a:r>
              <a:rPr lang="ru-RU" sz="2400" dirty="0" smtClean="0"/>
              <a:t>какой скоростью должна двигаться собака, чтобы не слышать звука от сковородке, привязанной к её хвосту?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2800" y="2438400"/>
            <a:ext cx="590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Она должна двигаться с нулевой скоростью</a:t>
            </a:r>
            <a:endParaRPr lang="ru-RU" sz="2400" dirty="0"/>
          </a:p>
        </p:txBody>
      </p:sp>
      <p:pic>
        <p:nvPicPr>
          <p:cNvPr id="5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4879975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1371600"/>
            <a:ext cx="20965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ФСУ-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1" y="4546601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1371600"/>
            <a:ext cx="1023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ФСУ-Формулы 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Сокращенного Умножения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1" y="4546601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5100" y="1193800"/>
                <a:ext cx="238052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60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60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6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6000" b="0" i="1" dirty="0" smtClean="0"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p>
                        <m:r>
                          <a:rPr lang="ru-RU" sz="6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6000" dirty="0" smtClean="0"/>
                  <a:t>=</a:t>
                </a:r>
                <a:endParaRPr lang="ru-RU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00" y="1193800"/>
                <a:ext cx="2380523" cy="1015663"/>
              </a:xfrm>
              <a:prstGeom prst="rect">
                <a:avLst/>
              </a:prstGeom>
              <a:blipFill>
                <a:blip r:embed="rId2"/>
                <a:stretch>
                  <a:fillRect t="-18675" r="-14578" b="-40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Домик андроид Png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5" y="4027487"/>
            <a:ext cx="2689225" cy="2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700" y="19203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0" i="0" dirty="0" smtClean="0">
                <a:solidFill>
                  <a:srgbClr val="000000"/>
                </a:solidFill>
                <a:effectLst/>
              </a:rPr>
              <a:t>−5t · 5t</a:t>
            </a:r>
            <a:r>
              <a:rPr lang="ru-RU" sz="6000" b="0" i="0" baseline="30000" dirty="0" smtClean="0">
                <a:solidFill>
                  <a:srgbClr val="000000"/>
                </a:solidFill>
                <a:effectLst/>
              </a:rPr>
              <a:t>3</a:t>
            </a:r>
            <a:r>
              <a:rPr lang="ru-RU" sz="6000" b="0" i="0" dirty="0" smtClean="0">
                <a:solidFill>
                  <a:srgbClr val="000000"/>
                </a:solidFill>
                <a:effectLst/>
              </a:rPr>
              <a:t>x=</a:t>
            </a:r>
            <a:endParaRPr lang="ru-RU" sz="6000" dirty="0"/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5100" y="1193800"/>
                <a:ext cx="611552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6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6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у</m:t>
                        </m:r>
                      </m:e>
                      <m:sup>
                        <m:r>
                          <a:rPr lang="ru-RU" sz="6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(x-y)(</a:t>
                </a:r>
                <a:r>
                  <a:rPr lang="en-US" sz="6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x+y</a:t>
                </a:r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ru-RU" sz="6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00" y="1193800"/>
                <a:ext cx="6115520" cy="1015663"/>
              </a:xfrm>
              <a:prstGeom prst="rect">
                <a:avLst/>
              </a:prstGeom>
              <a:blipFill>
                <a:blip r:embed="rId2"/>
                <a:stretch>
                  <a:fillRect t="-18072" r="-5085" b="-40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Домик андроид Png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5" y="4027487"/>
            <a:ext cx="2689225" cy="2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006600"/>
            <a:ext cx="7970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6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10b+13c</a:t>
            </a:r>
            <a:r>
              <a:rPr lang="ru-RU" sz="6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ru-RU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 (13с-10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ru-RU" sz="6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6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ru-RU" sz="6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0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2006600"/>
                <a:ext cx="7970452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10b+13c</a:t>
                </a:r>
                <a:r>
                  <a:rPr lang="ru-RU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ru-RU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(13с-10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ru-RU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  <a:p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=(13c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-(10b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  <a:p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=169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6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006600"/>
                <a:ext cx="7970452" cy="2862322"/>
              </a:xfrm>
              <a:prstGeom prst="rect">
                <a:avLst/>
              </a:prstGeom>
              <a:blipFill>
                <a:blip r:embed="rId2"/>
                <a:stretch>
                  <a:fillRect l="-4591" t="-6170" r="-3596" b="-13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0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Домик андроид Png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4749799"/>
            <a:ext cx="1966912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622300"/>
            <a:ext cx="901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одноэтажном розовом доме жил розовый человек, розовый кот, розовая рыбка, был розовый компьютер, розовое кресло-всё было розовым. Какого цвета была лестница?</a:t>
            </a:r>
          </a:p>
        </p:txBody>
      </p:sp>
      <p:pic>
        <p:nvPicPr>
          <p:cNvPr id="2050" name="Picture 2" descr="Картинки по запросу &quot;розовый кот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571500" y="4075112"/>
            <a:ext cx="2667687" cy="264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розовое кресло png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97" y="3203958"/>
            <a:ext cx="4012239" cy="30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Домик андроид Png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4749799"/>
            <a:ext cx="1966912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622300"/>
            <a:ext cx="901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одноэтажном розовом доме жил розовый человек, розовый кот, розовая рыбка, был розовый компьютер, розовое кресло-всё было розовым. Какого цвета была лестница?</a:t>
            </a:r>
          </a:p>
        </p:txBody>
      </p:sp>
      <p:pic>
        <p:nvPicPr>
          <p:cNvPr id="2050" name="Picture 2" descr="Картинки по запросу &quot;розовый кот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571500" y="4075112"/>
            <a:ext cx="2667687" cy="264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розовое кресло png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97" y="3203958"/>
            <a:ext cx="4012239" cy="30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2044700"/>
            <a:ext cx="394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одноэтажном доме нет лестницы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845" y="154253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(2a</a:t>
            </a:r>
            <a:r>
              <a:rPr lang="en-US" sz="36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- 5ab</a:t>
            </a:r>
            <a:r>
              <a:rPr lang="en-US" sz="36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36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Картинки по запросу &quot;Домик андроид Png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4749799"/>
            <a:ext cx="1966912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93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845" y="154253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(2a</a:t>
            </a:r>
            <a:r>
              <a:rPr lang="en-US" sz="36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- </a:t>
            </a:r>
            <a:r>
              <a:rPr lang="en-US" sz="3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5ab</a:t>
            </a:r>
            <a:r>
              <a:rPr lang="en-US" sz="3600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3600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Картинки по запросу &quot;Домик андроид Png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4749799"/>
            <a:ext cx="1966912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8929" y="1573311"/>
            <a:ext cx="4241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3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4a</a:t>
            </a:r>
            <a:r>
              <a:rPr lang="en-US" sz="3200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- 20a</a:t>
            </a:r>
            <a:r>
              <a:rPr lang="en-US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+ 25a</a:t>
            </a:r>
            <a:r>
              <a:rPr lang="en-US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ows 11 Wallpapers - Top Free Windows 11 Backgrounds -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9393" y="602734"/>
            <a:ext cx="42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Возвести в квадрат выражение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5480" y="1923534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3x</a:t>
            </a:r>
            <a:r>
              <a:rPr lang="ru-RU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+ 2xy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Картинки по запросу &quot;Домик андроид Png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4749799"/>
            <a:ext cx="1966912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99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dows 11 Wallpapers - Top Free Windows 11 Backgrounds -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9393" y="602734"/>
            <a:ext cx="42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Возвести в квадрат выражение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8680" y="1993443"/>
            <a:ext cx="1882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3x</a:t>
            </a:r>
            <a:r>
              <a:rPr lang="ru-RU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+ 2xy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Картинки по запросу &quot;Домик андроид Png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8" y="4749799"/>
            <a:ext cx="1966912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2696" y="1667133"/>
            <a:ext cx="3510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9x</a:t>
            </a:r>
            <a:r>
              <a:rPr lang="en-US" sz="2800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+ 12x</a:t>
            </a:r>
            <a:r>
              <a:rPr lang="en-US" sz="28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 + 4x</a:t>
            </a:r>
            <a:r>
              <a:rPr lang="en-US" sz="28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8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/>
          <a:stretch/>
        </p:blipFill>
        <p:spPr bwMode="auto">
          <a:xfrm>
            <a:off x="0" y="-14515"/>
            <a:ext cx="12192000" cy="6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9858" y="1502620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(5a</a:t>
            </a:r>
            <a:r>
              <a:rPr lang="en-US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+ 3)(5a</a:t>
            </a:r>
            <a:r>
              <a:rPr lang="en-US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- 3)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800" y="16663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0" i="0" dirty="0" smtClean="0">
                <a:solidFill>
                  <a:srgbClr val="000000"/>
                </a:solidFill>
                <a:effectLst/>
              </a:rPr>
              <a:t>−5t · 5t</a:t>
            </a:r>
            <a:r>
              <a:rPr lang="ru-RU" sz="6000" b="0" i="0" baseline="30000" dirty="0" smtClean="0">
                <a:solidFill>
                  <a:srgbClr val="000000"/>
                </a:solidFill>
                <a:effectLst/>
              </a:rPr>
              <a:t>3</a:t>
            </a:r>
            <a:r>
              <a:rPr lang="ru-RU" sz="6000" b="0" i="0" dirty="0" smtClean="0">
                <a:solidFill>
                  <a:srgbClr val="000000"/>
                </a:solidFill>
                <a:effectLst/>
              </a:rPr>
              <a:t>x=</a:t>
            </a:r>
            <a:endParaRPr lang="ru-RU" sz="6000" dirty="0"/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6300" y="16663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0" i="0" dirty="0" smtClean="0">
                <a:solidFill>
                  <a:srgbClr val="000000"/>
                </a:solidFill>
                <a:effectLst/>
                <a:latin typeface="+mj-lt"/>
              </a:rPr>
              <a:t>−25t</a:t>
            </a:r>
            <a:r>
              <a:rPr lang="en-US" sz="6000" b="0" i="0" baseline="30000" dirty="0" smtClean="0">
                <a:solidFill>
                  <a:srgbClr val="000000"/>
                </a:solidFill>
                <a:effectLst/>
                <a:latin typeface="+mj-lt"/>
              </a:rPr>
              <a:t>4</a:t>
            </a:r>
            <a:r>
              <a:rPr lang="en-US" sz="6000" b="0" i="0" dirty="0" smtClean="0">
                <a:solidFill>
                  <a:srgbClr val="000000"/>
                </a:solidFill>
                <a:effectLst/>
                <a:latin typeface="+mj-lt"/>
              </a:rPr>
              <a:t>x</a:t>
            </a:r>
            <a:endParaRPr lang="ru-RU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3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/>
          <a:stretch/>
        </p:blipFill>
        <p:spPr bwMode="auto">
          <a:xfrm>
            <a:off x="0" y="-14515"/>
            <a:ext cx="12192000" cy="68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9858" y="1502620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(5a</a:t>
            </a:r>
            <a:r>
              <a:rPr lang="en-US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+ 3)(5a</a:t>
            </a:r>
            <a:r>
              <a:rPr lang="en-US" sz="32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- 3)</a:t>
            </a:r>
            <a:endParaRPr lang="ru-RU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1526" y="1533397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25a</a:t>
            </a:r>
            <a:r>
              <a:rPr lang="en-US" sz="2800" baseline="30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- 9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ᐈ Фоновый картинки фотография, фон фон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 bwMode="auto">
          <a:xfrm>
            <a:off x="0" y="-14514"/>
            <a:ext cx="12192000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2599" y="465564"/>
            <a:ext cx="4867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многочлен в виде квадрата двучлена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AutoShape 4" descr="16x^2 + 40x + 25"/>
          <p:cNvSpPr>
            <a:spLocks noChangeAspect="1" noChangeArrowheads="1"/>
          </p:cNvSpPr>
          <p:nvPr/>
        </p:nvSpPr>
        <p:spPr bwMode="auto">
          <a:xfrm>
            <a:off x="2325688" y="-114300"/>
            <a:ext cx="14001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Картинки по запросу &quot;Домик андроид Png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88" y="85725"/>
            <a:ext cx="1966912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5688" y="2312446"/>
                <a:ext cx="28789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16х</m:t>
                        </m:r>
                      </m:e>
                      <m:sup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+40х+25</a:t>
                </a:r>
                <a:endParaRPr lang="ru-RU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88" y="2312446"/>
                <a:ext cx="2878930" cy="553998"/>
              </a:xfrm>
              <a:prstGeom prst="rect">
                <a:avLst/>
              </a:prstGeom>
              <a:blipFill>
                <a:blip r:embed="rId5"/>
                <a:stretch>
                  <a:fillRect t="-25275" r="-9110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675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ᐈ Фоновый картинки фотография, фон фон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6"/>
          <a:stretch/>
        </p:blipFill>
        <p:spPr bwMode="auto">
          <a:xfrm>
            <a:off x="0" y="-14514"/>
            <a:ext cx="12192000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2599" y="465564"/>
            <a:ext cx="4867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многочлен в виде квадрата двучлена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AutoShape 4" descr="16x^2 + 40x + 25"/>
          <p:cNvSpPr>
            <a:spLocks noChangeAspect="1" noChangeArrowheads="1"/>
          </p:cNvSpPr>
          <p:nvPr/>
        </p:nvSpPr>
        <p:spPr bwMode="auto">
          <a:xfrm>
            <a:off x="2325688" y="-114300"/>
            <a:ext cx="14001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Картинки по запросу &quot;Домик андроид Png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488" y="85725"/>
            <a:ext cx="1966912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5688" y="2312446"/>
                <a:ext cx="4900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16х</m:t>
                        </m:r>
                      </m:e>
                      <m:sup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+40х+25=(4х+5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88" y="2312446"/>
                <a:ext cx="4900252" cy="553998"/>
              </a:xfrm>
              <a:prstGeom prst="rect">
                <a:avLst/>
              </a:prstGeom>
              <a:blipFill>
                <a:blip r:embed="rId5"/>
                <a:stretch>
                  <a:fillRect t="-25275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4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59358"/>
              </p:ext>
            </p:extLst>
          </p:nvPr>
        </p:nvGraphicFramePr>
        <p:xfrm>
          <a:off x="1168399" y="1062566"/>
          <a:ext cx="9156700" cy="3547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143844949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93197995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71097864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14699401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28371715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7031092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212307431"/>
                    </a:ext>
                  </a:extLst>
                </a:gridCol>
              </a:tblGrid>
              <a:tr h="709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сложности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81239"/>
                  </a:ext>
                </a:extLst>
              </a:tr>
              <a:tr h="709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логику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5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6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28097"/>
                  </a:ext>
                </a:extLst>
              </a:tr>
              <a:tr h="709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1</a:t>
                      </a:r>
                      <a:endParaRPr lang="ru-RU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3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6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70183"/>
                  </a:ext>
                </a:extLst>
              </a:tr>
              <a:tr h="709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67721"/>
                  </a:ext>
                </a:extLst>
              </a:tr>
              <a:tr h="709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делимости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060658"/>
                  </a:ext>
                </a:extLst>
              </a:tr>
            </a:tbl>
          </a:graphicData>
        </a:graphic>
      </p:graphicFrame>
      <p:sp>
        <p:nvSpPr>
          <p:cNvPr id="3" name="Овал 2">
            <a:hlinkClick r:id="rId10" action="ppaction://hlinksldjump"/>
          </p:cNvPr>
          <p:cNvSpPr/>
          <p:nvPr/>
        </p:nvSpPr>
        <p:spPr>
          <a:xfrm>
            <a:off x="10756900" y="647700"/>
            <a:ext cx="952500" cy="96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6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288836"/>
            <a:ext cx="831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живут домашние животные: собаки и кошки. Из всех животных только одно не является собакой, при этом все питомцы, кроме одного, — кошки. Сколько всего кошек и собак?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5" y="1290870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47" y="1072283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3" y="1343512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22" y="1343511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enagold - Клипарт - К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41" y="2653239"/>
            <a:ext cx="3211359" cy="3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nagold - Клипарт - К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12" y="2050169"/>
            <a:ext cx="41719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nagold - Клипарт - К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6" y="1902669"/>
            <a:ext cx="3211359" cy="3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enagold - Клипарт - К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41" y="2901823"/>
            <a:ext cx="3211359" cy="3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nagold - Клипарт - К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146140"/>
            <a:ext cx="3211359" cy="3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&quot;Домик андроид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288836"/>
            <a:ext cx="831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живут домашние животные: собаки и кошки. Из всех животных только одно не является собакой, при этом все питомцы, кроме одного, — кошки. Сколько всего кошек и собак?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5" y="1290870"/>
            <a:ext cx="3383956" cy="51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enagold - Клипарт - К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81" y="2170639"/>
            <a:ext cx="3211359" cy="3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&quot;Домик андроид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3000" y="1708974"/>
            <a:ext cx="519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животному каждого вида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661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8800" y="75633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000000"/>
                </a:solidFill>
                <a:latin typeface="Roboto"/>
              </a:rPr>
              <a:t>Необходимо вычислить сумму </a:t>
            </a:r>
            <a:r>
              <a:rPr lang="ru-RU" sz="7200" dirty="0" smtClean="0">
                <a:solidFill>
                  <a:srgbClr val="000000"/>
                </a:solidFill>
                <a:latin typeface="Roboto"/>
              </a:rPr>
              <a:t>всех чисел </a:t>
            </a:r>
            <a:r>
              <a:rPr lang="ru-RU" sz="7200" dirty="0">
                <a:solidFill>
                  <a:srgbClr val="000000"/>
                </a:solidFill>
                <a:latin typeface="Roboto"/>
              </a:rPr>
              <a:t>от 1 до </a:t>
            </a:r>
            <a:r>
              <a:rPr lang="ru-RU" sz="7200" dirty="0" smtClean="0">
                <a:solidFill>
                  <a:srgbClr val="000000"/>
                </a:solidFill>
                <a:latin typeface="Roboto"/>
              </a:rPr>
              <a:t>100.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87009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100" y="819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Необходимо вычислить сумму всех целых чисел от 1 до 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100.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0200" y="2116435"/>
            <a:ext cx="741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Все </a:t>
            </a:r>
            <a:r>
              <a:rPr lang="ru-RU" sz="2800" dirty="0"/>
              <a:t>числа можно разделить </a:t>
            </a:r>
            <a:r>
              <a:rPr lang="ru-RU" sz="2800" dirty="0" smtClean="0"/>
              <a:t>по </a:t>
            </a:r>
            <a:r>
              <a:rPr lang="ru-RU" sz="2800" dirty="0"/>
              <a:t>парам таким образом чтобы их сумма равнялась 100 то есть 1 + 99 и всего таких пар </a:t>
            </a:r>
            <a:r>
              <a:rPr lang="ru-RU" sz="2800" dirty="0" smtClean="0"/>
              <a:t>49.</a:t>
            </a:r>
          </a:p>
          <a:p>
            <a:pPr algn="just"/>
            <a:r>
              <a:rPr lang="ru-RU" sz="2800" dirty="0"/>
              <a:t>Н</a:t>
            </a:r>
            <a:r>
              <a:rPr lang="ru-RU" sz="2800" dirty="0" smtClean="0"/>
              <a:t>епарными остаются </a:t>
            </a:r>
            <a:r>
              <a:rPr lang="ru-RU" sz="2800" dirty="0"/>
              <a:t>только два числа 50 из </a:t>
            </a:r>
            <a:r>
              <a:rPr lang="ru-RU" sz="2800" dirty="0" smtClean="0"/>
              <a:t>100. Вычисляем </a:t>
            </a:r>
            <a:r>
              <a:rPr lang="ru-RU" sz="2800" dirty="0"/>
              <a:t>по </a:t>
            </a:r>
            <a:r>
              <a:rPr lang="ru-RU" sz="2800" dirty="0" smtClean="0"/>
              <a:t>формуле 49*100+100+50=5050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0968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800" y="113853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Roboto"/>
              </a:rPr>
              <a:t>Перед вами ряд слов: «сельдь», «кит», «акула», «тунец», «треска». Какое слово </a:t>
            </a:r>
            <a:r>
              <a:rPr lang="ru-RU" sz="2800" dirty="0" smtClean="0">
                <a:solidFill>
                  <a:srgbClr val="000000"/>
                </a:solidFill>
                <a:latin typeface="Roboto"/>
              </a:rPr>
              <a:t>лишнее 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из этого ряда?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574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800" y="11385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ряд слов: «сельдь», «кит», «акула», «тунец», «треска». Какое слово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лишнее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ряда?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3400" y="3848100"/>
            <a:ext cx="607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Кит-млекопитающее, остальные рыбы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942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1955800"/>
            <a:ext cx="5004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+mj-lt"/>
              </a:rPr>
              <a:t>-</a:t>
            </a:r>
            <a:r>
              <a:rPr lang="en-US" sz="6000" dirty="0" smtClean="0">
                <a:latin typeface="+mj-lt"/>
              </a:rPr>
              <a:t>5ab</a:t>
            </a:r>
            <a:r>
              <a:rPr lang="en-US" sz="6000" baseline="30000" dirty="0" smtClean="0">
                <a:latin typeface="+mj-lt"/>
              </a:rPr>
              <a:t>2</a:t>
            </a:r>
            <a:r>
              <a:rPr lang="en-US" sz="6000" dirty="0" smtClean="0">
                <a:latin typeface="+mj-lt"/>
              </a:rPr>
              <a:t>c</a:t>
            </a:r>
            <a:r>
              <a:rPr lang="en-US" sz="6000" baseline="30000" dirty="0" smtClean="0">
                <a:latin typeface="+mj-lt"/>
              </a:rPr>
              <a:t>3</a:t>
            </a:r>
            <a:r>
              <a:rPr lang="ru-RU" sz="6000" baseline="30000" dirty="0" smtClean="0">
                <a:latin typeface="+mj-lt"/>
              </a:rPr>
              <a:t>*</a:t>
            </a:r>
            <a:r>
              <a:rPr lang="en-US" sz="6000" dirty="0" smtClean="0">
                <a:latin typeface="+mj-lt"/>
              </a:rPr>
              <a:t>3abc</a:t>
            </a:r>
            <a:r>
              <a:rPr lang="en-US" sz="6000" baseline="30000" dirty="0" smtClean="0">
                <a:latin typeface="+mj-lt"/>
              </a:rPr>
              <a:t>4</a:t>
            </a:r>
            <a:r>
              <a:rPr lang="en-US" sz="6000" dirty="0" smtClean="0">
                <a:latin typeface="+mj-lt"/>
              </a:rPr>
              <a:t>x</a:t>
            </a:r>
            <a:r>
              <a:rPr lang="ru-RU" sz="6000" dirty="0" smtClean="0">
                <a:latin typeface="+mj-lt"/>
              </a:rPr>
              <a:t>=</a:t>
            </a:r>
            <a:endParaRPr lang="ru-RU" sz="6000" dirty="0">
              <a:latin typeface="+mj-lt"/>
            </a:endParaRPr>
          </a:p>
        </p:txBody>
      </p:sp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200" y="1013242"/>
            <a:ext cx="11671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YSText"/>
              </a:rPr>
              <a:t>Однажды в секретном кабинете что-то случилось с проводкой, и охрана вызвала электрика, чтобы он всё починил. Ему сказали, что три выключателя находятся снаружи, а три лампочки — внутри. Лампочки сейчас не горят. Каждый выключатель отвечает только за свою лампочку, но точной схемы не знает никто.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YSText"/>
              </a:rPr>
              <a:t>Электрику сказали как угодно щёлкать выключателями снаружи, но внутрь зайти разрешили только один раз. Внутри с лампочками тоже можно было делать что угодно, но по соображениям секретности возвращаться к выключателям уже нельзя. Электрик ухмыльнулся, пощёлкал выключателями, зашёл в комнату и сразу сказал, какой выключатель отвечает за каждую лампочку. Как он это сделал?</a:t>
            </a:r>
            <a:endParaRPr lang="ru-RU" sz="2800" b="0" i="0" dirty="0">
              <a:solidFill>
                <a:srgbClr val="000000"/>
              </a:solidFill>
              <a:effectLst/>
              <a:latin typeface="YSText"/>
            </a:endParaRPr>
          </a:p>
        </p:txBody>
      </p:sp>
    </p:spTree>
    <p:extLst>
      <p:ext uri="{BB962C8B-B14F-4D97-AF65-F5344CB8AC3E}">
        <p14:creationId xmlns:p14="http://schemas.microsoft.com/office/powerpoint/2010/main" val="318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54660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200" y="263942"/>
            <a:ext cx="11671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YSText"/>
              </a:rPr>
              <a:t>Однажды в секретном кабинете что-то случилось с проводкой, и охрана вызвала электрика, чтобы он всё починил. Ему сказали, что три выключателя находятся снаружи, а три лампочки — внутри. Лампочки сейчас не горят. Каждый выключатель отвечает только за свою лампочку, но точной схемы не знает никто.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YSText"/>
              </a:rPr>
              <a:t>Электрику сказали как угодно щёлкать выключателями снаружи, но внутрь зайти разрешили только один раз. Внутри с лампочками тоже можно было делать что угодно, но по соображениям секретности возвращаться к выключателям уже нельзя. Электрик ухмыльнулся, пощёлкал выключателями, зашёл в комнату и сразу сказал, какой выключатель отвечает за каждую лампочку. Как он это сделал?</a:t>
            </a:r>
            <a:endParaRPr lang="ru-RU" b="0" i="0" dirty="0">
              <a:solidFill>
                <a:srgbClr val="000000"/>
              </a:solidFill>
              <a:effectLst/>
              <a:latin typeface="YSTex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200" y="2295267"/>
            <a:ext cx="11760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YSText"/>
              </a:rPr>
              <a:t>Самый простой способ это сделать — разделить сами лампы дополнительно на тёплые и холодные. Лампа становится тёплой, когда поработает, и даже если её выключить, она всё равно какое-то время останется тёплой.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YSText"/>
              </a:rPr>
              <a:t>По условию мы знаем, что все три лампы выключены. Но вдруг они недавно включались и ещё не успели остыть? Значит, первое, что мы делаем, — ждём некоторое время, чтобы все лампы остыли.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YSText"/>
              </a:rPr>
              <a:t>Теперь щёлкаем любым выключателем и нагреваем одну лампу. После того, как она поработала достаточно времени, чтобы нагреться, мы её выключаем. Получается, что у нас все три лампы выключены, но две из них холодные, а одна — тёплая.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YSText"/>
              </a:rPr>
              <a:t>Затем, чтобы различить две холодные лампы, щёлкаем любым другим выключателем и заходим в комнату. В итоге мы увидим: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YSText"/>
              </a:rPr>
              <a:t>одну работающую лампочку, которую мы включили только что;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YSText"/>
              </a:rPr>
              <a:t>одну неработающую, но тёплую лампочку, которую мы нагрели до этого;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YSText"/>
              </a:rPr>
              <a:t>и одну неработающую и холодную лампочку, выключатель от которой мы ни разу не трогали.</a:t>
            </a:r>
            <a:endParaRPr lang="ru-RU" sz="2000" b="0" i="0" dirty="0">
              <a:solidFill>
                <a:srgbClr val="000000"/>
              </a:solidFill>
              <a:effectLst/>
              <a:latin typeface="YSText"/>
            </a:endParaRPr>
          </a:p>
        </p:txBody>
      </p:sp>
    </p:spTree>
    <p:extLst>
      <p:ext uri="{BB962C8B-B14F-4D97-AF65-F5344CB8AC3E}">
        <p14:creationId xmlns:p14="http://schemas.microsoft.com/office/powerpoint/2010/main" val="4178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54660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00" y="333445"/>
            <a:ext cx="11023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YSText"/>
              </a:rPr>
              <a:t>Один провайдер решил провести интернет через реку — от левого берега до правого. Для этого он под водой проложил 49 проводов, по которым передаются сигналы и электрический ток.</a:t>
            </a:r>
          </a:p>
          <a:p>
            <a:r>
              <a:rPr lang="ru-RU" sz="2400" dirty="0">
                <a:solidFill>
                  <a:srgbClr val="000000"/>
                </a:solidFill>
                <a:latin typeface="YSText"/>
              </a:rPr>
              <a:t>Все провода оказались одинакового цвета, а подрядчик забыл промаркировать их, чтобы понять, где какие концы проводов на обоих берегах.</a:t>
            </a:r>
          </a:p>
          <a:p>
            <a:r>
              <a:rPr lang="ru-RU" sz="2400" dirty="0">
                <a:solidFill>
                  <a:srgbClr val="000000"/>
                </a:solidFill>
                <a:latin typeface="YSText"/>
              </a:rPr>
              <a:t>Чтобы выяснить, где что, позвали электрика и сказали ему подписать все провода числами от 1 до 49 с каждой стороны. Его задача — пронумеровать провода на левом берегу и на правом, разумеется, чтобы числа совпали.</a:t>
            </a:r>
          </a:p>
          <a:p>
            <a:r>
              <a:rPr lang="ru-RU" sz="2400" dirty="0">
                <a:solidFill>
                  <a:srgbClr val="000000"/>
                </a:solidFill>
                <a:latin typeface="YSText"/>
              </a:rPr>
              <a:t>Ему предоставили катер, который может возить его сколько угодно раз с одного берега на другой, линию с током на исходном берегу и </a:t>
            </a:r>
            <a:r>
              <a:rPr lang="ru-RU" sz="2400" dirty="0" err="1">
                <a:solidFill>
                  <a:srgbClr val="000000"/>
                </a:solidFill>
                <a:latin typeface="YSText"/>
              </a:rPr>
              <a:t>мультиметр</a:t>
            </a:r>
            <a:r>
              <a:rPr lang="ru-RU" sz="2400" dirty="0">
                <a:solidFill>
                  <a:srgbClr val="000000"/>
                </a:solidFill>
                <a:latin typeface="YSText"/>
              </a:rPr>
              <a:t>, который показывает напряжение в проводе.</a:t>
            </a:r>
          </a:p>
          <a:p>
            <a:r>
              <a:rPr lang="ru-RU" sz="2400" dirty="0">
                <a:solidFill>
                  <a:srgbClr val="000000"/>
                </a:solidFill>
                <a:latin typeface="YSText"/>
              </a:rPr>
              <a:t>Все думали, что электрик пересечёт реку как минимум 49 раз, но ему хватило всего двух раз — туда и обратно. Потом он просто сидел на берегу и задумчиво смотрел на воду. Как ему это удалось?</a:t>
            </a:r>
            <a:endParaRPr lang="ru-RU" sz="2400" b="0" i="0" dirty="0">
              <a:solidFill>
                <a:srgbClr val="000000"/>
              </a:solidFill>
              <a:effectLst/>
              <a:latin typeface="YSText"/>
            </a:endParaRPr>
          </a:p>
        </p:txBody>
      </p:sp>
    </p:spTree>
    <p:extLst>
      <p:ext uri="{BB962C8B-B14F-4D97-AF65-F5344CB8AC3E}">
        <p14:creationId xmlns:p14="http://schemas.microsoft.com/office/powerpoint/2010/main" val="5638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54660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00" y="63500"/>
            <a:ext cx="120777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исходном берегу электрик подаёт напряжение на любой провод и помечает его как № 1. Все остальные 48 он попарно соединяет между собой, чтобы на этой стороне получился один провод под напряжением и 24 пары. Как он это делает — вообще не важно, порядок пар сейчас роли не играет. После этого электрик отправляется на правый берег (первая поездка).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Приплыв на место, он находит провод под напряжением с помощью тестера — это провод № 1, он его так и помечает. А дальше начинается электрическая магия.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Электрик берёт провод № 1 под напряжением, соединяет его с любым другим проводом и подписывает его как № 2. Но мы помним, что на левом берегу все провода соединены попарно, значит, провод № 2 с той стороны тоже с чем-то соединён, а значит, ток вернётся обратно и появится в новом проводе, который электрик подпишет как № 3.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всё то же самое: он берёт провод с током № 3, соединяет его с любым оставшимся проводом и подписывает новый провод как № 4. А ещё он помнит про пары на том берегу, поэтому ищет провод, в котором снова появился ток и подписывает его как № 5. Таким же образом он соединяет оставшиеся провода и нумерует все жилы на правой стороне от 1 до 49. Сделав это, электрик возвращается на левый берег (вторая поездка).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самое интересное: как на этом берегу проставить те же самые числа на проводах. Электрик знает, как выглядит провод № 1, потому что он его подписал, но не знает, как выглядит провод № 2.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он помнит, что провод № 1 соединён на том берегу с проводом № 2, который на этом берегу соединён с проводом № 3. Значит, задача электрика в том, чтобы найти это соединение на левом берегу, где он находится. Для этого он разъединяет по очереди все соединения и смотрит, пропал ли ток во всех остальных проводах. Если не пропал во всех остальных — значит, разъединил не ту пару и возвращает её на место. А если пропал — значит, электрик нашёл соединение проводов № 2 и № 3. При этом тот неизвестный провод, который остался под напряжением, будет провод № 2, а тот, с которым он соединялся, будет № 3.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электрик соединяет подписанную пару обратно и начинает искать следующую точку, которая отключает все остальные жилы — это будут провода № 4 и № 5. Действуя по этой схеме, хитрый электрик подпишет все оставшиеся провода. Провайдеру останется только разъединить пары на каждом берегу.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800" y="403136"/>
            <a:ext cx="764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NewRomanPSMT"/>
              </a:rPr>
              <a:t>При обогащении из расплава, содержащего 90 % золота удалили 90 граммов, в которых содержалось 10 % золота. В результате оставшаяся часть расплава стала содержать 99 % золота. Определите массу оставшейся части расплава.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8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800" y="403136"/>
            <a:ext cx="764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NewRomanPSMT"/>
              </a:rPr>
              <a:t>При обогащении из расплава, содержащего 90 % золота удалили 90 граммов, в которых содержалось 10 % золота. В результате оставшаяся часть расплава стала содержать 99 % золота. Определите массу оставшейся части расплава.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0300" y="2181618"/>
            <a:ext cx="6096000" cy="33329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х-раствор после обогащения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х+90 раствор до обогащения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90*10%=9(гр.)-золота удалили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0,9*(х+90)=0,99х+9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81+0,9х=0,99х+9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0,99х-0,9х=81-9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0,99х-0,9х=72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0,09х=72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Х=72:0,09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Х=800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NewRomanPSMT"/>
              </a:rPr>
              <a:t>Ответ: 800 гр. масса оставшейся части расплава.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5719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759" y="1136134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5х</a:t>
            </a:r>
            <a:r>
              <a:rPr lang="ru-RU" sz="3200" baseline="30000" dirty="0"/>
              <a:t>2</a:t>
            </a:r>
            <a:r>
              <a:rPr lang="ru-RU" sz="3200" dirty="0"/>
              <a:t> – 4х = 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064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759" y="1136134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5х</a:t>
            </a:r>
            <a:r>
              <a:rPr lang="ru-RU" sz="3200" baseline="30000" dirty="0"/>
              <a:t>2</a:t>
            </a:r>
            <a:r>
              <a:rPr lang="ru-RU" sz="3200" dirty="0"/>
              <a:t> – 4х = 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95500" y="1930400"/>
                <a:ext cx="3009157" cy="1995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Х(5х-4)=0</a:t>
                </a:r>
              </a:p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Х=0 или 5х-4=0</a:t>
                </a:r>
              </a:p>
              <a:p>
                <a:r>
                  <a:rPr lang="ru-RU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5х=4</a:t>
                </a:r>
              </a:p>
              <a:p>
                <a:r>
                  <a:rPr lang="ru-RU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=0,8</a:t>
                </a:r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930400"/>
                <a:ext cx="3009157" cy="1995162"/>
              </a:xfrm>
              <a:prstGeom prst="rect">
                <a:avLst/>
              </a:prstGeom>
              <a:blipFill>
                <a:blip r:embed="rId4"/>
                <a:stretch>
                  <a:fillRect l="-4260" t="-3364" r="-2840" b="-2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512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99272"/>
            <a:ext cx="6096000" cy="15160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 изготовлении шоколадного мороженого на 20 частей молока идет 7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NewRomanPSMT"/>
              </a:rPr>
              <a:t>частей сахара, а какао берется на 3 части меньше, чем сахара. Сколько надо взять молока, если какао и сахара взято 8,8кг?</a:t>
            </a:r>
            <a:endParaRPr lang="ru-RU" dirty="0"/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163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99272"/>
            <a:ext cx="6096000" cy="15160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 изготовлении шоколадного мороженого на 20 частей молока идет 7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NewRomanPSMT"/>
              </a:rPr>
              <a:t>частей сахара, а какао берется на 3 части меньше, чем сахара. Сколько надо взять молока, если какао и сахара взято 8,8кг?</a:t>
            </a:r>
            <a:endParaRPr lang="ru-RU" dirty="0"/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0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0400" y="2701207"/>
            <a:ext cx="84582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Какао и сахара всего взято 11 частей, поэтому 8,8:11 = 0,8 </a:t>
            </a:r>
            <a:r>
              <a:rPr lang="ru-RU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кг– </a:t>
            </a: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1 часть.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0,8*20=16 кг молока.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Ответ: 16 кг надо взять молока.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1955800"/>
            <a:ext cx="5004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+mj-lt"/>
              </a:rPr>
              <a:t>-</a:t>
            </a:r>
            <a:r>
              <a:rPr lang="en-US" sz="6000" dirty="0" smtClean="0">
                <a:latin typeface="+mj-lt"/>
              </a:rPr>
              <a:t>5ab</a:t>
            </a:r>
            <a:r>
              <a:rPr lang="en-US" sz="6000" baseline="30000" dirty="0" smtClean="0">
                <a:latin typeface="+mj-lt"/>
              </a:rPr>
              <a:t>2</a:t>
            </a:r>
            <a:r>
              <a:rPr lang="en-US" sz="6000" dirty="0" smtClean="0">
                <a:latin typeface="+mj-lt"/>
              </a:rPr>
              <a:t>c</a:t>
            </a:r>
            <a:r>
              <a:rPr lang="en-US" sz="6000" baseline="30000" dirty="0" smtClean="0">
                <a:latin typeface="+mj-lt"/>
              </a:rPr>
              <a:t>3</a:t>
            </a:r>
            <a:r>
              <a:rPr lang="ru-RU" sz="6000" baseline="30000" dirty="0" smtClean="0">
                <a:latin typeface="+mj-lt"/>
              </a:rPr>
              <a:t>*</a:t>
            </a:r>
            <a:r>
              <a:rPr lang="en-US" sz="6000" dirty="0" smtClean="0">
                <a:latin typeface="+mj-lt"/>
              </a:rPr>
              <a:t>3abc</a:t>
            </a:r>
            <a:r>
              <a:rPr lang="en-US" sz="6000" baseline="30000" dirty="0" smtClean="0">
                <a:latin typeface="+mj-lt"/>
              </a:rPr>
              <a:t>4</a:t>
            </a:r>
            <a:r>
              <a:rPr lang="en-US" sz="6000" dirty="0" smtClean="0">
                <a:latin typeface="+mj-lt"/>
              </a:rPr>
              <a:t>x</a:t>
            </a:r>
            <a:r>
              <a:rPr lang="ru-RU" sz="6000" dirty="0" smtClean="0">
                <a:latin typeface="+mj-lt"/>
              </a:rPr>
              <a:t>=</a:t>
            </a:r>
            <a:endParaRPr lang="ru-RU" sz="6000" dirty="0">
              <a:latin typeface="+mj-lt"/>
            </a:endParaRPr>
          </a:p>
        </p:txBody>
      </p:sp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74180" y="1942763"/>
            <a:ext cx="32464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effectLst/>
                <a:latin typeface="+mj-lt"/>
              </a:rPr>
              <a:t>-15a</a:t>
            </a:r>
            <a:r>
              <a:rPr lang="en-US" sz="6000" baseline="30000" dirty="0" smtClean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sz="6000" dirty="0" smtClean="0">
                <a:solidFill>
                  <a:srgbClr val="000000"/>
                </a:solidFill>
                <a:effectLst/>
                <a:latin typeface="+mj-lt"/>
              </a:rPr>
              <a:t>b</a:t>
            </a:r>
            <a:r>
              <a:rPr lang="en-US" sz="6000" baseline="30000" dirty="0" smtClean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en-US" sz="6000" dirty="0" smtClean="0">
                <a:solidFill>
                  <a:srgbClr val="000000"/>
                </a:solidFill>
                <a:effectLst/>
                <a:latin typeface="+mj-lt"/>
              </a:rPr>
              <a:t>c</a:t>
            </a:r>
            <a:r>
              <a:rPr lang="en-US" sz="6000" baseline="30000" dirty="0" smtClean="0">
                <a:solidFill>
                  <a:srgbClr val="000000"/>
                </a:solidFill>
                <a:effectLst/>
                <a:latin typeface="+mj-lt"/>
              </a:rPr>
              <a:t>7</a:t>
            </a:r>
            <a:r>
              <a:rPr lang="en-US" sz="6000" dirty="0" smtClean="0">
                <a:solidFill>
                  <a:srgbClr val="000000"/>
                </a:solidFill>
                <a:effectLst/>
                <a:latin typeface="+mj-lt"/>
              </a:rPr>
              <a:t>x</a:t>
            </a:r>
            <a:endParaRPr lang="ru-RU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27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2400" y="109923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>
                <a:solidFill>
                  <a:srgbClr val="92D050"/>
                </a:solidFill>
                <a:latin typeface="+mj-lt"/>
              </a:rPr>
              <a:t>(1+b)(2−a)</a:t>
            </a:r>
            <a:r>
              <a:rPr lang="ru-RU" sz="6600" b="0" i="0" u="none" strike="noStrike" dirty="0" smtClean="0">
                <a:solidFill>
                  <a:srgbClr val="92D050"/>
                </a:solidFill>
                <a:effectLst/>
                <a:latin typeface="+mj-lt"/>
              </a:rPr>
              <a:t>=</a:t>
            </a:r>
            <a:endParaRPr lang="ru-RU" sz="660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4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70" y="4083816"/>
            <a:ext cx="197802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2400" y="109923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smtClean="0">
                <a:solidFill>
                  <a:srgbClr val="92D050"/>
                </a:solidFill>
                <a:latin typeface="+mj-lt"/>
              </a:rPr>
              <a:t>(1+b)(2−a)</a:t>
            </a:r>
            <a:r>
              <a:rPr lang="ru-RU" sz="6600" b="0" i="0" u="none" strike="noStrike" smtClean="0">
                <a:solidFill>
                  <a:srgbClr val="92D050"/>
                </a:solidFill>
                <a:effectLst/>
                <a:latin typeface="+mj-lt"/>
              </a:rPr>
              <a:t>=</a:t>
            </a:r>
            <a:endParaRPr lang="ru-RU" sz="66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9700" y="119156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0" i="0" u="none" strike="noStrike" dirty="0" smtClean="0">
                <a:solidFill>
                  <a:srgbClr val="92D050"/>
                </a:solidFill>
                <a:effectLst/>
                <a:latin typeface="+mj-lt"/>
              </a:rPr>
              <a:t>2+2b−ab−a</a:t>
            </a:r>
            <a:endParaRPr lang="ru-RU" sz="6000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8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1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2.xml><?xml version="1.0" encoding="utf-8"?>
<a:theme xmlns:a="http://schemas.openxmlformats.org/drawingml/2006/main" name="2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13.xml><?xml version="1.0" encoding="utf-8"?>
<a:theme xmlns:a="http://schemas.openxmlformats.org/drawingml/2006/main" name="3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14.xml><?xml version="1.0" encoding="utf-8"?>
<a:theme xmlns:a="http://schemas.openxmlformats.org/drawingml/2006/main" name="Аспект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5.xml><?xml version="1.0" encoding="utf-8"?>
<a:theme xmlns:a="http://schemas.openxmlformats.org/drawingml/2006/main" name="1_Аспект">
  <a:themeElements>
    <a:clrScheme name="Другая 1">
      <a:dk1>
        <a:srgbClr val="D8D8D8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16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7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8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9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0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2.xml><?xml version="1.0" encoding="utf-8"?>
<a:theme xmlns:a="http://schemas.openxmlformats.org/drawingml/2006/main" name="1_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3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1_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8.xml><?xml version="1.0" encoding="utf-8"?>
<a:theme xmlns:a="http://schemas.openxmlformats.org/drawingml/2006/main" name="2_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9.xml><?xml version="1.0" encoding="utf-8"?>
<a:theme xmlns:a="http://schemas.openxmlformats.org/drawingml/2006/main" name="3_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Оранжевый и красный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Оранжевый и красный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1066</Words>
  <Application>Microsoft Office PowerPoint</Application>
  <PresentationFormat>Широкоэкранный</PresentationFormat>
  <Paragraphs>202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69</vt:i4>
      </vt:variant>
    </vt:vector>
  </HeadingPairs>
  <TitlesOfParts>
    <vt:vector size="108" baseType="lpstr">
      <vt:lpstr>Arial</vt:lpstr>
      <vt:lpstr>Calibri</vt:lpstr>
      <vt:lpstr>Calibri Light</vt:lpstr>
      <vt:lpstr>Cambria Math</vt:lpstr>
      <vt:lpstr>Century Gothic</vt:lpstr>
      <vt:lpstr>Corbel</vt:lpstr>
      <vt:lpstr>Gabriola</vt:lpstr>
      <vt:lpstr>Garamond</vt:lpstr>
      <vt:lpstr>Gill Sans MT</vt:lpstr>
      <vt:lpstr>MathJax_Main</vt:lpstr>
      <vt:lpstr>Palatino Linotype</vt:lpstr>
      <vt:lpstr>Roboto</vt:lpstr>
      <vt:lpstr>Times New Roman</vt:lpstr>
      <vt:lpstr>TimesNewRomanPSMT</vt:lpstr>
      <vt:lpstr>Trebuchet MS</vt:lpstr>
      <vt:lpstr>Wingdings 3</vt:lpstr>
      <vt:lpstr>YSText</vt:lpstr>
      <vt:lpstr>Тема Office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Базис</vt:lpstr>
      <vt:lpstr>1_Базис</vt:lpstr>
      <vt:lpstr>2_Базис</vt:lpstr>
      <vt:lpstr>3_Базис</vt:lpstr>
      <vt:lpstr>Gallery</vt:lpstr>
      <vt:lpstr>1_Gallery</vt:lpstr>
      <vt:lpstr>2_Gallery</vt:lpstr>
      <vt:lpstr>3_Gallery</vt:lpstr>
      <vt:lpstr>Аспект</vt:lpstr>
      <vt:lpstr>1_Аспект</vt:lpstr>
      <vt:lpstr>2_Аспект</vt:lpstr>
      <vt:lpstr>Совет директоров</vt:lpstr>
      <vt:lpstr>Легкий дым</vt:lpstr>
      <vt:lpstr>1_Легкий дым</vt:lpstr>
      <vt:lpstr>2_Легкий дым</vt:lpstr>
      <vt:lpstr>Берлин</vt:lpstr>
      <vt:lpstr>1_Берлин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Sema</dc:creator>
  <cp:lastModifiedBy>Sema</cp:lastModifiedBy>
  <cp:revision>36</cp:revision>
  <dcterms:created xsi:type="dcterms:W3CDTF">2021-02-12T02:16:23Z</dcterms:created>
  <dcterms:modified xsi:type="dcterms:W3CDTF">2021-02-27T10:35:37Z</dcterms:modified>
</cp:coreProperties>
</file>