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5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6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7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81" r:id="rId2"/>
    <p:sldMasterId id="2147483711" r:id="rId3"/>
    <p:sldMasterId id="2147483723" r:id="rId4"/>
    <p:sldMasterId id="2147483753" r:id="rId5"/>
    <p:sldMasterId id="2147483770" r:id="rId6"/>
    <p:sldMasterId id="2147483782" r:id="rId7"/>
    <p:sldMasterId id="2147483812" r:id="rId8"/>
  </p:sldMasterIdLst>
  <p:sldIdLst>
    <p:sldId id="256" r:id="rId9"/>
    <p:sldId id="257" r:id="rId10"/>
    <p:sldId id="265" r:id="rId11"/>
    <p:sldId id="262" r:id="rId12"/>
    <p:sldId id="266" r:id="rId13"/>
    <p:sldId id="267" r:id="rId14"/>
    <p:sldId id="258" r:id="rId15"/>
    <p:sldId id="263" r:id="rId16"/>
    <p:sldId id="264" r:id="rId17"/>
    <p:sldId id="259" r:id="rId18"/>
    <p:sldId id="260" r:id="rId19"/>
    <p:sldId id="261" r:id="rId20"/>
    <p:sldId id="26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4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434012"/>
      </p:ext>
    </p:extLst>
  </p:cSld>
  <p:clrMapOvr>
    <a:masterClrMapping/>
  </p:clrMapOvr>
  <p:hf sldNum="0"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689712"/>
      </p:ext>
    </p:extLst>
  </p:cSld>
  <p:clrMapOvr>
    <a:masterClrMapping/>
  </p:clrMapOvr>
  <p:hf sldNum="0" hdr="0" ft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177444"/>
      </p:ext>
    </p:extLst>
  </p:cSld>
  <p:clrMapOvr>
    <a:masterClrMapping/>
  </p:clrMapOvr>
  <p:hf sldNum="0" hdr="0" ft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948816"/>
      </p:ext>
    </p:extLst>
  </p:cSld>
  <p:clrMapOvr>
    <a:masterClrMapping/>
  </p:clrMapOvr>
  <p:hf sldNum="0"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947897"/>
      </p:ext>
    </p:extLst>
  </p:cSld>
  <p:clrMapOvr>
    <a:masterClrMapping/>
  </p:clrMapOvr>
  <p:hf sldNum="0" hdr="0" ft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664156"/>
      </p:ext>
    </p:extLst>
  </p:cSld>
  <p:clrMapOvr>
    <a:masterClrMapping/>
  </p:clrMapOvr>
  <p:hf sldNum="0"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248601"/>
      </p:ext>
    </p:extLst>
  </p:cSld>
  <p:clrMapOvr>
    <a:masterClrMapping/>
  </p:clrMapOvr>
  <p:hf sldNum="0" hdr="0" ft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868271"/>
      </p:ext>
    </p:extLst>
  </p:cSld>
  <p:clrMapOvr>
    <a:masterClrMapping/>
  </p:clrMapOvr>
  <p:hf sldNum="0" hdr="0" ft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830625"/>
      </p:ext>
    </p:extLst>
  </p:cSld>
  <p:clrMapOvr>
    <a:masterClrMapping/>
  </p:clrMapOvr>
  <p:hf sldNum="0" hdr="0" ft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06466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735998"/>
      </p:ext>
    </p:extLst>
  </p:cSld>
  <p:clrMapOvr>
    <a:masterClrMapping/>
  </p:clrMapOvr>
  <p:hf sldNum="0" hdr="0" ftr="0" dt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111467"/>
      </p:ext>
    </p:extLst>
  </p:cSld>
  <p:clrMapOvr>
    <a:masterClrMapping/>
  </p:clrMapOvr>
  <p:hf sldNum="0" hdr="0" ftr="0" dt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92911"/>
      </p:ext>
    </p:extLst>
  </p:cSld>
  <p:clrMapOvr>
    <a:masterClrMapping/>
  </p:clrMapOvr>
  <p:hf sldNum="0" hdr="0" ftr="0" dt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153932"/>
      </p:ext>
    </p:extLst>
  </p:cSld>
  <p:clrMapOvr>
    <a:masterClrMapping/>
  </p:clrMapOvr>
  <p:hf sldNum="0" hdr="0" ft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405079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189251"/>
      </p:ext>
    </p:extLst>
  </p:cSld>
  <p:clrMapOvr>
    <a:masterClrMapping/>
  </p:clrMapOvr>
  <p:hf sldNum="0" hdr="0" ftr="0" dt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643474"/>
      </p:ext>
    </p:extLst>
  </p:cSld>
  <p:clrMapOvr>
    <a:masterClrMapping/>
  </p:clrMapOvr>
  <p:hf sldNum="0" hdr="0" ft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48167"/>
      </p:ext>
    </p:extLst>
  </p:cSld>
  <p:clrMapOvr>
    <a:masterClrMapping/>
  </p:clrMapOvr>
  <p:hf sldNum="0" hdr="0" ftr="0" dt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72382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377273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11237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127927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078185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366336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578416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574076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517350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944759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572236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600842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360732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72329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4768256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46580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316730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278081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45830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369487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575887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659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78537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002526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443744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382626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082400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916432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585980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122833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020239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874404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45084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881664"/>
      </p:ext>
    </p:extLst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217730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178190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556648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862970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219529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163809"/>
      </p:ext>
    </p:extLst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1715102"/>
      </p:ext>
    </p:extLst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782895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59245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665073"/>
      </p:ext>
    </p:extLst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20651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247513"/>
      </p:ext>
    </p:extLst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282741"/>
      </p:ext>
    </p:extLst>
  </p:cSld>
  <p:clrMapOvr>
    <a:masterClrMapping/>
  </p:clrMapOvr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435666"/>
      </p:ext>
    </p:extLst>
  </p:cSld>
  <p:clrMapOvr>
    <a:masterClrMapping/>
  </p:clrMapOvr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419288"/>
      </p:ext>
    </p:extLst>
  </p:cSld>
  <p:clrMapOvr>
    <a:masterClrMapping/>
  </p:clrMapOvr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449510"/>
      </p:ext>
    </p:extLst>
  </p:cSld>
  <p:clrMapOvr>
    <a:masterClrMapping/>
  </p:clrMapOvr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250349"/>
      </p:ext>
    </p:extLst>
  </p:cSld>
  <p:clrMapOvr>
    <a:masterClrMapping/>
  </p:clrMapOvr>
  <p:hf sldNum="0"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465692"/>
      </p:ext>
    </p:extLst>
  </p:cSld>
  <p:clrMapOvr>
    <a:masterClrMapping/>
  </p:clrMapOvr>
  <p:hf sldNum="0"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65140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895234"/>
      </p:ext>
    </p:extLst>
  </p:cSld>
  <p:clrMapOvr>
    <a:masterClrMapping/>
  </p:clrMapOvr>
  <p:hf sldNum="0"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368192"/>
      </p:ext>
    </p:extLst>
  </p:cSld>
  <p:clrMapOvr>
    <a:masterClrMapping/>
  </p:clrMapOvr>
  <p:hf sldNum="0"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914047"/>
      </p:ext>
    </p:extLst>
  </p:cSld>
  <p:clrMapOvr>
    <a:masterClrMapping/>
  </p:clrMapOvr>
  <p:hf sldNum="0"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7082359"/>
      </p:ext>
    </p:extLst>
  </p:cSld>
  <p:clrMapOvr>
    <a:masterClrMapping/>
  </p:clrMapOvr>
  <p:hf sldNum="0"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841936"/>
      </p:ext>
    </p:extLst>
  </p:cSld>
  <p:clrMapOvr>
    <a:masterClrMapping/>
  </p:clrMapOvr>
  <p:hf sldNum="0"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3046927"/>
      </p:ext>
    </p:extLst>
  </p:cSld>
  <p:clrMapOvr>
    <a:masterClrMapping/>
  </p:clrMapOvr>
  <p:hf sldNum="0"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935630"/>
      </p:ext>
    </p:extLst>
  </p:cSld>
  <p:clrMapOvr>
    <a:masterClrMapping/>
  </p:clrMapOvr>
  <p:hf sldNum="0"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632457"/>
      </p:ext>
    </p:extLst>
  </p:cSld>
  <p:clrMapOvr>
    <a:masterClrMapping/>
  </p:clrMapOvr>
  <p:hf sldNum="0"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631274"/>
      </p:ext>
    </p:extLst>
  </p:cSld>
  <p:clrMapOvr>
    <a:masterClrMapping/>
  </p:clrMapOvr>
  <p:hf sldNum="0"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31533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917537"/>
      </p:ext>
    </p:extLst>
  </p:cSld>
  <p:clrMapOvr>
    <a:masterClrMapping/>
  </p:clrMapOvr>
  <p:hf sldNum="0"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832121"/>
      </p:ext>
    </p:extLst>
  </p:cSld>
  <p:clrMapOvr>
    <a:masterClrMapping/>
  </p:clrMapOvr>
  <p:hf sldNum="0"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222950"/>
      </p:ext>
    </p:extLst>
  </p:cSld>
  <p:clrMapOvr>
    <a:masterClrMapping/>
  </p:clrMapOvr>
  <p:hf sldNum="0"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857316"/>
      </p:ext>
    </p:extLst>
  </p:cSld>
  <p:clrMapOvr>
    <a:masterClrMapping/>
  </p:clrMapOvr>
  <p:hf sldNum="0"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825333"/>
      </p:ext>
    </p:extLst>
  </p:cSld>
  <p:clrMapOvr>
    <a:masterClrMapping/>
  </p:clrMapOvr>
  <p:hf sldNum="0"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238907"/>
      </p:ext>
    </p:extLst>
  </p:cSld>
  <p:clrMapOvr>
    <a:masterClrMapping/>
  </p:clrMapOvr>
  <p:hf sldNum="0"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399854"/>
      </p:ext>
    </p:extLst>
  </p:cSld>
  <p:clrMapOvr>
    <a:masterClrMapping/>
  </p:clrMapOvr>
  <p:hf sldNum="0"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66815"/>
      </p:ext>
    </p:extLst>
  </p:cSld>
  <p:clrMapOvr>
    <a:masterClrMapping/>
  </p:clrMapOvr>
  <p:hf sldNum="0"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573756"/>
      </p:ext>
    </p:extLst>
  </p:cSld>
  <p:clrMapOvr>
    <a:masterClrMapping/>
  </p:clrMapOvr>
  <p:hf sldNum="0"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71156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198019"/>
      </p:ext>
    </p:extLst>
  </p:cSld>
  <p:clrMapOvr>
    <a:masterClrMapping/>
  </p:clrMapOvr>
  <p:hf sldNum="0"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75507"/>
      </p:ext>
    </p:extLst>
  </p:cSld>
  <p:clrMapOvr>
    <a:masterClrMapping/>
  </p:clrMapOvr>
  <p:hf sldNum="0"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15767"/>
      </p:ext>
    </p:extLst>
  </p:cSld>
  <p:clrMapOvr>
    <a:masterClrMapping/>
  </p:clrMapOvr>
  <p:hf sldNum="0"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7287"/>
      </p:ext>
    </p:extLst>
  </p:cSld>
  <p:clrMapOvr>
    <a:masterClrMapping/>
  </p:clrMapOvr>
  <p:hf sldNum="0"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24182"/>
      </p:ext>
    </p:extLst>
  </p:cSld>
  <p:clrMapOvr>
    <a:masterClrMapping/>
  </p:clrMapOvr>
  <p:hf sldNum="0"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478747"/>
      </p:ext>
    </p:extLst>
  </p:cSld>
  <p:clrMapOvr>
    <a:masterClrMapping/>
  </p:clrMapOvr>
  <p:hf sldNum="0"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316024"/>
      </p:ext>
    </p:extLst>
  </p:cSld>
  <p:clrMapOvr>
    <a:masterClrMapping/>
  </p:clrMapOvr>
  <p:hf sldNum="0"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053181"/>
      </p:ext>
    </p:extLst>
  </p:cSld>
  <p:clrMapOvr>
    <a:masterClrMapping/>
  </p:clrMapOvr>
  <p:hf sldNum="0"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964646"/>
      </p:ext>
    </p:extLst>
  </p:cSld>
  <p:clrMapOvr>
    <a:masterClrMapping/>
  </p:clrMapOvr>
  <p:hf sldNum="0" hdr="0" ft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36426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99.xml"/><Relationship Id="rId19" Type="http://schemas.openxmlformats.org/officeDocument/2006/relationships/image" Target="../media/image9.jpeg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6788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871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3806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662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98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99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  <p:sldLayoutId id="214748379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7632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1.xml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6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Геометрия </a:t>
            </a:r>
            <a:r>
              <a:rPr lang="ru-RU" smtClean="0"/>
              <a:t>в искусстве</a:t>
            </a:r>
            <a:endParaRPr lang="ru-RU" dirty="0"/>
          </a:p>
        </p:txBody>
      </p:sp>
      <p:pic>
        <p:nvPicPr>
          <p:cNvPr id="1026" name="Picture 2" descr="KOMBATO - Notícias do QG: Guilherme Malta: Agora instrutor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144">
            <a:off x="288907" y="360832"/>
            <a:ext cx="1747963" cy="155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Наклейка черный квадрат PNG - AVATAN P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6808">
            <a:off x="2941718" y="3032520"/>
            <a:ext cx="1300082" cy="130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5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3d дом | Бесплатно знач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908" y="1506964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31683" y="485932"/>
            <a:ext cx="2775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Пирамиды</a:t>
            </a:r>
            <a:endParaRPr lang="ru-RU" sz="32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9969" y="1270000"/>
            <a:ext cx="667043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Gabriola" panose="04040605051002020D02" pitchFamily="82" charset="0"/>
              </a:rPr>
              <a:t>В древнейшие времена египтяне, приступая к постройке пирамиды, дворца или обыкновенного дома, сначала отмечали направление сторон горизонта (это очень важно, так как освещенность в строении зависит от положения его окон и дверей по отношению к солнцу). Действовали они следующим образом. Для того чтобы найти направление север - юг, втыкали вертикально палку и следили за ее тенью. Она становилась наименьшей, когда ее конец указывал на север.</a:t>
            </a:r>
          </a:p>
        </p:txBody>
      </p:sp>
    </p:spTree>
    <p:extLst>
      <p:ext uri="{BB962C8B-B14F-4D97-AF65-F5344CB8AC3E}">
        <p14:creationId xmlns:p14="http://schemas.microsoft.com/office/powerpoint/2010/main" val="271934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Ассоциации к слову «Стрелка» - Сеть словесных ассоциац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6" y="258763"/>
            <a:ext cx="1266824" cy="79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51000" y="333265"/>
            <a:ext cx="1685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Century Gothic" panose="020B0502020202020204" pitchFamily="34" charset="0"/>
              </a:rPr>
              <a:t>Вывод:</a:t>
            </a:r>
            <a:endParaRPr lang="ru-RU" sz="3600" dirty="0"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88" y="1553198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 процессе изучения теоретического материала </a:t>
            </a:r>
            <a:r>
              <a:rPr lang="ru-RU" dirty="0" smtClean="0"/>
              <a:t>нами </a:t>
            </a:r>
            <a:r>
              <a:rPr lang="ru-RU" dirty="0"/>
              <a:t>была изучена история возникновения и развития геометрии с древнейших времен. </a:t>
            </a:r>
            <a:r>
              <a:rPr lang="ru-RU" dirty="0" smtClean="0"/>
              <a:t>Мы убедились, </a:t>
            </a:r>
            <a:r>
              <a:rPr lang="ru-RU" dirty="0"/>
              <a:t>что геометрия возникла и развивалась исходя из практических и эстетических потребностей человека</a:t>
            </a:r>
            <a:r>
              <a:rPr lang="ru-RU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Геометрия своеобразна тем, что она неразрывно соединила живое воображение и строгую логику. В ней всегда присутствуют эти два неразрывно связанных элемента: наглядная картина и точная формулировка, строгий логический вывод. Геометрия соединяет в себе эти противоположности, они в ней взаимно проникают, организуют и направляют друг друга.</a:t>
            </a:r>
          </a:p>
        </p:txBody>
      </p:sp>
    </p:spTree>
    <p:extLst>
      <p:ext uri="{BB962C8B-B14F-4D97-AF65-F5344CB8AC3E}">
        <p14:creationId xmlns:p14="http://schemas.microsoft.com/office/powerpoint/2010/main" val="211651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Фон бумажный от GRIFON зеленый фотошоп 2,7 х 10 м в рулоне с тубусом – в  интернет-магазине foto-grifon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472" y="-186562"/>
            <a:ext cx="7687713" cy="723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7700" y="304800"/>
            <a:ext cx="19605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Выход: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1553429" y="546100"/>
            <a:ext cx="237271" cy="393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553429" y="546100"/>
            <a:ext cx="237271" cy="393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32255" y="555079"/>
            <a:ext cx="4507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Ломоносов Михаил Васильевич — биография поэта, личная жизнь, фото,  портреты, стихи, книг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086" y="696686"/>
            <a:ext cx="3944334" cy="54725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9" name="Прямоугольник 8"/>
          <p:cNvSpPr/>
          <p:nvPr/>
        </p:nvSpPr>
        <p:spPr>
          <a:xfrm>
            <a:off x="647700" y="1574799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изучения теоретического материала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была изучена история возникновения и развития геометрии с древнейших времен.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убедились,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геометрия возникла и развивалась исходя из практических и эстетических потребностей человека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 своеобразна тем, что она неразрывно соединила живое воображение и строгую логику. В ней всегда присутствуют эти два неразрывно связанных элемента: наглядная картина и точная формулировка, строгий логический вывод. Геометрия соединяет в себе эти противоположности, они в ней взаимно проникают, организуют и направляют друг друга.</a:t>
            </a:r>
          </a:p>
        </p:txBody>
      </p:sp>
    </p:spTree>
    <p:extLst>
      <p:ext uri="{BB962C8B-B14F-4D97-AF65-F5344CB8AC3E}">
        <p14:creationId xmlns:p14="http://schemas.microsoft.com/office/powerpoint/2010/main" val="34191337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Презентация окончена Спасибо за внимание - My Little Pony | Meme Generator"/>
          <p:cNvPicPr/>
          <p:nvPr/>
        </p:nvPicPr>
        <p:blipFill>
          <a:blip r:embed="rId2"/>
          <a:srcRect b="409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97615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Мона Лиза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2" y="1784597"/>
            <a:ext cx="2929162" cy="43703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Наклейка Пиксельные Очки PNG - AVATAN P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888" y="2512736"/>
            <a:ext cx="1005350" cy="56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7242" y="494023"/>
            <a:ext cx="5729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Gabriola" panose="04040605051002020D02" pitchFamily="82" charset="0"/>
              </a:rPr>
              <a:t>Гео</a:t>
            </a:r>
            <a:r>
              <a:rPr lang="ru-RU" sz="5400" dirty="0" smtClean="0">
                <a:solidFill>
                  <a:srgbClr val="FFFF00"/>
                </a:solidFill>
                <a:latin typeface="Gabriola" panose="04040605051002020D02" pitchFamily="82" charset="0"/>
              </a:rPr>
              <a:t>метр</a:t>
            </a:r>
            <a:r>
              <a:rPr lang="ru-RU" sz="5400" dirty="0" smtClean="0">
                <a:solidFill>
                  <a:schemeClr val="accent2"/>
                </a:solidFill>
                <a:latin typeface="Gabriola" panose="04040605051002020D02" pitchFamily="82" charset="0"/>
              </a:rPr>
              <a:t>ия</a:t>
            </a:r>
            <a:r>
              <a:rPr lang="ru-RU" sz="5400" dirty="0" smtClean="0">
                <a:latin typeface="Gabriola" panose="04040605051002020D02" pitchFamily="82" charset="0"/>
              </a:rPr>
              <a:t> </a:t>
            </a:r>
            <a:r>
              <a:rPr lang="ru-RU" sz="5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anose="04040605051002020D02" pitchFamily="82" charset="0"/>
              </a:rPr>
              <a:t>в</a:t>
            </a:r>
            <a:r>
              <a:rPr lang="ru-RU" sz="5400" dirty="0" smtClean="0">
                <a:latin typeface="Gabriola" panose="04040605051002020D02" pitchFamily="82" charset="0"/>
              </a:rPr>
              <a:t> </a:t>
            </a:r>
            <a:r>
              <a:rPr lang="ru-RU" sz="54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жив</a:t>
            </a:r>
            <a:r>
              <a:rPr lang="ru-RU" sz="5400" dirty="0" smtClean="0">
                <a:solidFill>
                  <a:schemeClr val="accent5"/>
                </a:solidFill>
                <a:latin typeface="Gabriola" panose="04040605051002020D02" pitchFamily="82" charset="0"/>
              </a:rPr>
              <a:t>опи</a:t>
            </a:r>
            <a:r>
              <a:rPr lang="ru-RU" sz="5400" dirty="0" smtClean="0">
                <a:solidFill>
                  <a:schemeClr val="accent6"/>
                </a:solidFill>
                <a:latin typeface="Gabriola" panose="04040605051002020D02" pitchFamily="82" charset="0"/>
              </a:rPr>
              <a:t>си</a:t>
            </a:r>
            <a:endParaRPr lang="ru-RU" sz="5400" dirty="0">
              <a:solidFill>
                <a:schemeClr val="accent6"/>
              </a:solidFill>
              <a:latin typeface="Gabriola" panose="04040605051002020D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8739" y="2512736"/>
            <a:ext cx="59778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Можно подумать, что математические расчеты не имеют значения для художественного искусства. Но это не так. Отражение окружающего нас мира, чем в большей или меньшей мере и является изобразительное искусство, связано с воспроизведением геометрических фигур и их </a:t>
            </a:r>
            <a:r>
              <a:rPr lang="ru-RU" dirty="0" smtClean="0"/>
              <a:t>пропорций.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1975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76762" y="503062"/>
            <a:ext cx="5729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Gabriola" panose="04040605051002020D02" pitchFamily="82" charset="0"/>
              </a:rPr>
              <a:t>Гео</a:t>
            </a:r>
            <a:r>
              <a:rPr lang="ru-RU" sz="4400" dirty="0" smtClean="0">
                <a:solidFill>
                  <a:srgbClr val="FFFF00"/>
                </a:solidFill>
                <a:latin typeface="Gabriola" panose="04040605051002020D02" pitchFamily="82" charset="0"/>
              </a:rPr>
              <a:t>метр</a:t>
            </a:r>
            <a:r>
              <a:rPr lang="ru-RU" sz="4400" dirty="0" smtClean="0">
                <a:solidFill>
                  <a:schemeClr val="accent2"/>
                </a:solidFill>
                <a:latin typeface="Gabriola" panose="04040605051002020D02" pitchFamily="82" charset="0"/>
              </a:rPr>
              <a:t>ия</a:t>
            </a:r>
            <a:r>
              <a:rPr lang="ru-RU" sz="4400" dirty="0" smtClean="0">
                <a:latin typeface="Gabriola" panose="04040605051002020D02" pitchFamily="82" charset="0"/>
              </a:rPr>
              <a:t> </a:t>
            </a:r>
            <a:r>
              <a:rPr lang="ru-RU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anose="04040605051002020D02" pitchFamily="82" charset="0"/>
              </a:rPr>
              <a:t>в</a:t>
            </a:r>
            <a:r>
              <a:rPr lang="ru-RU" sz="4400" dirty="0" smtClean="0">
                <a:latin typeface="Gabriola" panose="04040605051002020D02" pitchFamily="82" charset="0"/>
              </a:rPr>
              <a:t> </a:t>
            </a:r>
            <a:r>
              <a:rPr lang="ru-RU" sz="44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жив</a:t>
            </a:r>
            <a:r>
              <a:rPr lang="ru-RU" sz="4400" dirty="0" smtClean="0">
                <a:solidFill>
                  <a:schemeClr val="accent5"/>
                </a:solidFill>
                <a:latin typeface="Gabriola" panose="04040605051002020D02" pitchFamily="82" charset="0"/>
              </a:rPr>
              <a:t>опи</a:t>
            </a:r>
            <a:r>
              <a:rPr lang="ru-RU" sz="4400" dirty="0" smtClean="0">
                <a:solidFill>
                  <a:schemeClr val="accent6"/>
                </a:solidFill>
                <a:latin typeface="Gabriola" panose="04040605051002020D02" pitchFamily="82" charset="0"/>
              </a:rPr>
              <a:t>си</a:t>
            </a:r>
            <a:endParaRPr lang="ru-RU" sz="4400" dirty="0">
              <a:solidFill>
                <a:schemeClr val="accent6"/>
              </a:solidFill>
              <a:latin typeface="Gabriola" panose="04040605051002020D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795" y="303769"/>
            <a:ext cx="646093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Gabriola" panose="04040605051002020D02" pitchFamily="82" charset="0"/>
              </a:rPr>
              <a:t>По-новому </a:t>
            </a:r>
            <a:r>
              <a:rPr lang="ru-RU" sz="2400" dirty="0">
                <a:latin typeface="Gabriola" panose="04040605051002020D02" pitchFamily="82" charset="0"/>
              </a:rPr>
              <a:t>представляя искусство, используя его возможности так, как не делали до них, живописцы авангардного направления (фр. аvant-garde – идущий впереди) пробовали разложить предметный мир на составляющие его элементы. Они представляли чувство через образные и цветовые ассоциации. Из этого получалось, что геометрические фигуры в картинах живописцев часто выражали собой как форму, так и содержание</a:t>
            </a:r>
            <a:r>
              <a:rPr lang="ru-RU" sz="2400" dirty="0" smtClean="0">
                <a:latin typeface="Gabriola" panose="04040605051002020D02" pitchFamily="82" charset="0"/>
              </a:rPr>
              <a:t>. Супрематизм </a:t>
            </a:r>
            <a:r>
              <a:rPr lang="ru-RU" sz="2400" dirty="0">
                <a:latin typeface="Gabriola" panose="04040605051002020D02" pitchFamily="82" charset="0"/>
              </a:rPr>
              <a:t>(«превосходство») – авангардное направление, изобретение которого принадлежит Казимиру Малевичу. Его образование относят ко времени создания «Черного квадрата» (1915 г.). Художник представлял, что в своем творчестве он пришел к основе искусства и шагнул за него, шагнул в ту плоскость, где уже нет формы, нет ничего. Геометрическая форма в картинах автора этого периода дается сама по себе, без каких-либо контекстов и конкретных значений.</a:t>
            </a:r>
          </a:p>
        </p:txBody>
      </p:sp>
      <p:pic>
        <p:nvPicPr>
          <p:cNvPr id="7" name="Picture 2" descr="Чёрный квадрат» — одна из самых обсуждаемых картин - Независимая Окружная  Газет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1" r="14231"/>
          <a:stretch/>
        </p:blipFill>
        <p:spPr bwMode="auto">
          <a:xfrm>
            <a:off x="7565173" y="1774758"/>
            <a:ext cx="3958611" cy="35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98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на задний фон (48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68336" y="257908"/>
            <a:ext cx="4352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Segoe Script" panose="030B0504020000000003" pitchFamily="66" charset="0"/>
              </a:rPr>
              <a:t>Геометрия в поэзии</a:t>
            </a:r>
            <a:endParaRPr lang="ru-RU" sz="2800" dirty="0">
              <a:latin typeface="Segoe Script" panose="030B0504020000000003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24810" y="781128"/>
            <a:ext cx="6096000" cy="42821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Вдохновение нужно в поэзии, как и в геометрии...-эти строки восходят к известному изречению французского историка и математика Жана Даламбера (1717-1783)</a:t>
            </a:r>
          </a:p>
          <a:p>
            <a:pPr algn="r"/>
            <a:r>
              <a:rPr lang="ru-RU" sz="200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Явление параллельности пришло в поэзию из геометрии. Параллелизм в поэзии –это «композиционный прием, подчеркивающий структурную связь двух или трех элементов стиля в художественном произведении; связь </a:t>
            </a:r>
            <a:r>
              <a:rPr lang="ru-RU" sz="2000" dirty="0" smtClean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этих         элементов </a:t>
            </a:r>
            <a:r>
              <a:rPr lang="ru-RU" sz="200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состоит в том, что они располагаются параллельно в двух или трех смежных фразах, стихах, строфах, благодаря чему выявляется их общность».</a:t>
            </a:r>
            <a:endParaRPr lang="ru-RU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217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ны для презентаций powerpoint (81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2836" y="98177"/>
            <a:ext cx="4395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Геометрия в поэзии</a:t>
            </a:r>
            <a:endParaRPr lang="ru-RU" sz="32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3310" y="781128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стихотворении М.Ю. Лермонтова «Парус», то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параллелизм называется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строфическим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ищет он в стране далекой?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кинул он в краю родном?..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ним струя светлей лазури,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 ним луч солнца золотой...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 Лермонтов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01220" y="1767437"/>
            <a:ext cx="6096000" cy="2166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геометрическую линию можно представить в поэзии и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моностих,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есть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поэтическое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произведение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одной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строки. Моностихи мы встречаем 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классической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литературе («Покойся, милый прах, до радостного утра»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Карамзина), и в поэзии Серебряного века («О, закрой свои бледные ноги!»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Брюсова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«Все выразительность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есть ключ миров и тайн» Бальмонта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706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Изображения Фон | Бесплатные векторы, стоковые фото и PS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2836" y="257908"/>
            <a:ext cx="45961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Segoe Print" panose="02000600000000000000" pitchFamily="2" charset="0"/>
              </a:rPr>
              <a:t>Геометрия в поэзии</a:t>
            </a:r>
            <a:endParaRPr lang="ru-RU" sz="3200" dirty="0">
              <a:latin typeface="Segoe Print" panose="02000600000000000000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3436" y="117244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–стихотворения, составленные из строк одного </a:t>
            </a:r>
            <a:r>
              <a:rPr lang="ru-RU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размера таким 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образом, чтобы их контуры изображали какую-либо фигуру: треугольник, крест, звезду, сердце и т.п. Принадлежа только </a:t>
            </a:r>
            <a:r>
              <a:rPr lang="ru-RU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графике.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836" y="1703722"/>
            <a:ext cx="6096000" cy="48341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качая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веревки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синели,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различая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синих тонов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милой головки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летало в просторе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крылатый, как птица,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 лиловых кустов,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в заманчивом взоре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знаю, блещет, алея, зарница!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я счастлив ею без слов.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Брюсов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01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Фон для презентации | PRESIUM | Яндекс Дзе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Музыкальная нота | Бесплатно знач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306475"/>
            <a:ext cx="2349500" cy="234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L Studio. Не перетаскиваются файлы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369" y="3811971"/>
            <a:ext cx="1857375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4500" y="455374"/>
            <a:ext cx="3602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Геометрия</a:t>
            </a:r>
            <a:r>
              <a:rPr lang="ru-RU" sz="2400" dirty="0" smtClean="0">
                <a:latin typeface="Segoe Print" panose="02000600000000000000" pitchFamily="2" charset="0"/>
              </a:rPr>
              <a:t> </a:t>
            </a:r>
            <a:r>
              <a:rPr lang="ru-RU" sz="2400" dirty="0" smtClean="0">
                <a:solidFill>
                  <a:srgbClr val="92D050"/>
                </a:solidFill>
                <a:latin typeface="Segoe Print" panose="02000600000000000000" pitchFamily="2" charset="0"/>
              </a:rPr>
              <a:t>в</a:t>
            </a:r>
            <a:r>
              <a:rPr lang="ru-RU" sz="2400" dirty="0" smtClean="0">
                <a:latin typeface="Segoe Print" panose="02000600000000000000" pitchFamily="2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музыке</a:t>
            </a:r>
            <a:endParaRPr lang="ru-RU" sz="2400" dirty="0">
              <a:solidFill>
                <a:srgbClr val="0070C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8611" y="917039"/>
            <a:ext cx="904783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/>
              <a:t>Математика и музыка - два полюса человеческой культуры. Слушая музыку, мы не только попадаем в волшебный мир звуков, но и зрительно воспринимаем ее. Решая задачи, погружаемся в строгое пространство геометрических фигур. И не задумываемся о том, что мир звуков и пространство фигур издавна соседствуют друг </a:t>
            </a:r>
            <a:r>
              <a:rPr lang="ru-RU" sz="2000" dirty="0" smtClean="0"/>
              <a:t>с другом. Роль </a:t>
            </a:r>
            <a:r>
              <a:rPr lang="ru-RU" sz="2000" dirty="0"/>
              <a:t>музыки в наши дни возрастает. </a:t>
            </a:r>
            <a:r>
              <a:rPr lang="ru-RU" sz="2000" dirty="0" smtClean="0"/>
              <a:t>Красота</a:t>
            </a:r>
            <a:r>
              <a:rPr lang="ru-RU" sz="2000" dirty="0"/>
              <a:t>, словно магнитное поле стрелку компаса, ведёт человека к доброте. Название науки «геометрия» древнегреческого происхождения, оно составлено из двух древнегреческих слов: «</a:t>
            </a:r>
            <a:r>
              <a:rPr lang="ru-RU" sz="2000" dirty="0" err="1"/>
              <a:t>geo</a:t>
            </a:r>
            <a:r>
              <a:rPr lang="ru-RU" sz="2000" dirty="0"/>
              <a:t>»- «земля» и «</a:t>
            </a:r>
            <a:r>
              <a:rPr lang="ru-RU" sz="2000" dirty="0" err="1"/>
              <a:t>metreo</a:t>
            </a:r>
            <a:r>
              <a:rPr lang="ru-RU" sz="2000" dirty="0"/>
              <a:t>»- измеряю. Появление и развитие геометрических знаний связано с практической деятельностью людей, в том числе и с изготовлением музыкальных инструментов.</a:t>
            </a:r>
          </a:p>
        </p:txBody>
      </p:sp>
    </p:spTree>
    <p:extLst>
      <p:ext uri="{BB962C8B-B14F-4D97-AF65-F5344CB8AC3E}">
        <p14:creationId xmlns:p14="http://schemas.microsoft.com/office/powerpoint/2010/main" val="84377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лассификация и виды духовых инструментов | Энциклопедия волынки (bagpipe)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15" y="275771"/>
            <a:ext cx="3381828" cy="254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упить медные духовые музыкальные инструменты по низкой цене в Москве -  интернет-магазин Bi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38353">
            <a:off x="6851677" y="-799632"/>
            <a:ext cx="1848179" cy="543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3" t="66030" r="67444" b="9184"/>
          <a:stretch/>
        </p:blipFill>
        <p:spPr>
          <a:xfrm rot="13712612">
            <a:off x="7623034" y="3914645"/>
            <a:ext cx="3430463" cy="22733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6" t="70631" r="47193"/>
          <a:stretch/>
        </p:blipFill>
        <p:spPr>
          <a:xfrm rot="9222346">
            <a:off x="1813522" y="3137817"/>
            <a:ext cx="1887621" cy="303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78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Струнные смычковые музыкальные инструменты | EOMI энциклопеди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18"/>
          <a:stretch/>
        </p:blipFill>
        <p:spPr bwMode="auto">
          <a:xfrm>
            <a:off x="0" y="0"/>
            <a:ext cx="1781370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8" t="36622" r="81877" b="32878"/>
          <a:stretch/>
        </p:blipFill>
        <p:spPr>
          <a:xfrm>
            <a:off x="3806315" y="635001"/>
            <a:ext cx="1783480" cy="3517899"/>
          </a:xfrm>
          <a:prstGeom prst="rect">
            <a:avLst/>
          </a:prstGeom>
        </p:spPr>
      </p:pic>
      <p:pic>
        <p:nvPicPr>
          <p:cNvPr id="4100" name="Picture 4" descr="Статья. История балалайки | Muzm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4735670"/>
            <a:ext cx="3438525" cy="212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40" t="21477" r="4928" b="49788"/>
          <a:stretch/>
        </p:blipFill>
        <p:spPr>
          <a:xfrm rot="3167299">
            <a:off x="6170306" y="3858298"/>
            <a:ext cx="1681554" cy="2777361"/>
          </a:xfrm>
          <a:prstGeom prst="rect">
            <a:avLst/>
          </a:prstGeom>
        </p:spPr>
      </p:pic>
      <p:pic>
        <p:nvPicPr>
          <p:cNvPr id="4102" name="Picture 6" descr="Статья, Выбираем банджо, виды, типы, как выбрать | Muzm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0555" y="1379845"/>
            <a:ext cx="3730148" cy="139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37" t="27091" r="54768" b="45417"/>
          <a:stretch/>
        </p:blipFill>
        <p:spPr>
          <a:xfrm>
            <a:off x="10237567" y="1682590"/>
            <a:ext cx="1649698" cy="366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28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4.xml><?xml version="1.0" encoding="utf-8"?>
<a:theme xmlns:a="http://schemas.openxmlformats.org/drawingml/2006/main" name="Глубина">
  <a:themeElements>
    <a:clrScheme name="Глубина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Глубина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5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8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E3DA18C2-75F1-4980-A5F0-165F6F71DE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234</TotalTime>
  <Words>816</Words>
  <Application>Microsoft Office PowerPoint</Application>
  <PresentationFormat>Широкоэкранный</PresentationFormat>
  <Paragraphs>51</Paragraphs>
  <Slides>13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19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13</vt:i4>
      </vt:variant>
    </vt:vector>
  </HeadingPairs>
  <TitlesOfParts>
    <vt:vector size="40" baseType="lpstr">
      <vt:lpstr>Arial</vt:lpstr>
      <vt:lpstr>Calibri</vt:lpstr>
      <vt:lpstr>Calibri Light</vt:lpstr>
      <vt:lpstr>Cambria</vt:lpstr>
      <vt:lpstr>Century Gothic</vt:lpstr>
      <vt:lpstr>Comic Sans MS</vt:lpstr>
      <vt:lpstr>Corbel</vt:lpstr>
      <vt:lpstr>Gabriola</vt:lpstr>
      <vt:lpstr>Impact</vt:lpstr>
      <vt:lpstr>Rockwell</vt:lpstr>
      <vt:lpstr>Rockwell Condensed</vt:lpstr>
      <vt:lpstr>Segoe Print</vt:lpstr>
      <vt:lpstr>Segoe Script</vt:lpstr>
      <vt:lpstr>Segoe UI Black</vt:lpstr>
      <vt:lpstr>Segoe UI Light</vt:lpstr>
      <vt:lpstr>Times New Roman</vt:lpstr>
      <vt:lpstr>Trebuchet MS</vt:lpstr>
      <vt:lpstr>Wingdings</vt:lpstr>
      <vt:lpstr>Wingdings 3</vt:lpstr>
      <vt:lpstr>Главное мероприятие</vt:lpstr>
      <vt:lpstr>Сектор</vt:lpstr>
      <vt:lpstr>Дерево</vt:lpstr>
      <vt:lpstr>Глубина</vt:lpstr>
      <vt:lpstr>Аспект</vt:lpstr>
      <vt:lpstr>Тема Office</vt:lpstr>
      <vt:lpstr>Совет директоров</vt:lpstr>
      <vt:lpstr>Ретро</vt:lpstr>
      <vt:lpstr>Геометрия в искусстве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Занимательная геометрия</dc:title>
  <dc:creator>Sema</dc:creator>
  <cp:lastModifiedBy>Sema</cp:lastModifiedBy>
  <cp:revision>32</cp:revision>
  <dcterms:created xsi:type="dcterms:W3CDTF">2021-01-28T12:28:25Z</dcterms:created>
  <dcterms:modified xsi:type="dcterms:W3CDTF">2021-01-29T05:03:59Z</dcterms:modified>
</cp:coreProperties>
</file>