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  <p:sldMasterId id="2147483697" r:id="rId5"/>
    <p:sldMasterId id="2147483715" r:id="rId6"/>
    <p:sldMasterId id="2147483733" r:id="rId7"/>
    <p:sldMasterId id="2147483768" r:id="rId8"/>
  </p:sldMasterIdLst>
  <p:notesMasterIdLst>
    <p:notesMasterId r:id="rId17"/>
  </p:notesMasterIdLst>
  <p:handoutMasterIdLst>
    <p:handoutMasterId r:id="rId18"/>
  </p:handoutMasterIdLst>
  <p:sldIdLst>
    <p:sldId id="256" r:id="rId9"/>
    <p:sldId id="257" r:id="rId10"/>
    <p:sldId id="258" r:id="rId11"/>
    <p:sldId id="259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9C598A0-6389-4FD0-A026-3AC0926C5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85631D-31E2-4332-B315-61BF10A50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460A-72C2-479A-824B-679D81ADC588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1C65D-4A71-47AF-BD76-FABBAD42A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3BB66C-7ABE-4C2A-84D7-AE05BA407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39DD-A92B-4F1C-BC38-2E7C8B88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2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5A44-E243-40BB-AAED-976B10DE93EF}" type="datetimeFigureOut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0BD4-A34C-469F-B9A9-E8F46BC9351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767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37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408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453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228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368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8859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C881DD58-6110-42C7-9604-3E312D6C2D3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25D7ED9-15E8-456B-9043-13ADF8AB79D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C881DD58-6110-42C7-9604-3E312D6C2D3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7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425941-3DD5-41F9-B09F-193FEF77258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7DB92-4810-4389-89B2-054F933E2F5F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8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5D4091-5C1E-4C09-A3E2-A3F3BCA87B79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0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92D991-7089-4DC2-9503-CA5EF086B634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4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A3EBBD-1E81-4456-8129-DF67B1ED666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3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8F58C0-F6AD-4BCB-A6F5-F9E7791A383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9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477DC9-5435-44D0-95AB-3C3F83189E16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1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5D7ED9-15E8-456B-9043-13ADF8AB79D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9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425941-3DD5-41F9-B09F-193FEF77258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0136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818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797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7679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534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90211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6046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3473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81DD58-6110-42C7-9604-3E312D6C2D3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87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425941-3DD5-41F9-B09F-193FEF77258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4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7DB92-4810-4389-89B2-054F933E2F5F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7DB92-4810-4389-89B2-054F933E2F5F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12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5D4091-5C1E-4C09-A3E2-A3F3BCA87B79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96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92D991-7089-4DC2-9503-CA5EF086B634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82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A3EBBD-1E81-4456-8129-DF67B1ED666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1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8F58C0-F6AD-4BCB-A6F5-F9E7791A383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15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477DC9-5435-44D0-95AB-3C3F83189E16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59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5D7ED9-15E8-456B-9043-13ADF8AB79D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52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120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0731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9099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D4091-5C1E-4C09-A3E2-A3F3BCA87B79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9541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308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5390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05589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8676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C881DD58-6110-42C7-9604-3E312D6C2D3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36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425941-3DD5-41F9-B09F-193FEF77258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09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7DB92-4810-4389-89B2-054F933E2F5F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95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5D4091-5C1E-4C09-A3E2-A3F3BCA87B79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08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92D991-7089-4DC2-9503-CA5EF086B634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2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2D991-7089-4DC2-9503-CA5EF086B634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A3EBBD-1E81-4456-8129-DF67B1ED666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75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8F58C0-F6AD-4BCB-A6F5-F9E7791A383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07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477DC9-5435-44D0-95AB-3C3F83189E16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71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5D7ED9-15E8-456B-9043-13ADF8AB79D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5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3004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1456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5622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435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15925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122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3EBBD-1E81-4456-8129-DF67B1ED666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3863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87787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81DD58-6110-42C7-9604-3E312D6C2D3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62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425941-3DD5-41F9-B09F-193FEF77258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8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17DB92-4810-4389-89B2-054F933E2F5F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9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5D4091-5C1E-4C09-A3E2-A3F3BCA87B79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22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92D991-7089-4DC2-9503-CA5EF086B634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89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A3EBBD-1E81-4456-8129-DF67B1ED666B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66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8F58C0-F6AD-4BCB-A6F5-F9E7791A383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00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477DC9-5435-44D0-95AB-3C3F83189E16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33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F58C0-F6AD-4BCB-A6F5-F9E7791A383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5D7ED9-15E8-456B-9043-13ADF8AB79D7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78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55958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483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77DC9-5435-44D0-95AB-3C3F83189E16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галерея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4E216-DE60-44BD-B2E6-80ABE805C558}" type="datetime1">
              <a:rPr lang="ru-RU" noProof="0" smtClean="0"/>
              <a:t>13.03.2021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бъект 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13.03.2021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Добавьте здесь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B60C-D2D2-4744-A74B-C0F1DFA5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7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13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ru-RU" b="1" dirty="0"/>
              <a:t>Летописание на </a:t>
            </a:r>
            <a:r>
              <a:rPr lang="ru-RU" b="1" dirty="0" smtClean="0"/>
              <a:t>Руси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ru-RU" dirty="0" smtClean="0"/>
              <a:t>Самое начало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345932"/>
            <a:ext cx="4674637" cy="3450613"/>
          </a:xfrm>
        </p:spPr>
        <p:txBody>
          <a:bodyPr rtlCol="0"/>
          <a:lstStyle/>
          <a:p>
            <a:pPr marL="0" lvl="0" indent="0" algn="just">
              <a:buNone/>
            </a:pPr>
            <a:r>
              <a:rPr lang="ru-RU" dirty="0" smtClean="0"/>
              <a:t>    Самым </a:t>
            </a:r>
            <a:r>
              <a:rPr lang="ru-RU" dirty="0"/>
              <a:t>замечательным явлением древнерусской литературы были летописи. Первые погодные записи относятся еще к IX в., их извлекли из более поздних источников XVI в. Они весьма кратки: заметки в одну, две строки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Графический объект 3" descr="Лампочка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1026" name="Picture 2" descr="Что такое русский папирус? — История Росс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178937"/>
            <a:ext cx="5715000" cy="312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17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361950"/>
            <a:ext cx="8802137" cy="1476000"/>
          </a:xfrm>
        </p:spPr>
        <p:txBody>
          <a:bodyPr rtlCol="0"/>
          <a:lstStyle/>
          <a:p>
            <a:r>
              <a:rPr lang="ru-RU" dirty="0"/>
              <a:t>А.А.Шахматов (1864-1920)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А.Н.Насонов   (1898-1965</a:t>
            </a:r>
            <a:r>
              <a:rPr lang="ru-RU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52" y="1983689"/>
            <a:ext cx="3119147" cy="3450613"/>
          </a:xfrm>
        </p:spPr>
        <p:txBody>
          <a:bodyPr rtlCol="0"/>
          <a:lstStyle/>
          <a:p>
            <a:pPr marL="0" lvl="0" indent="0">
              <a:buNone/>
            </a:pPr>
            <a:r>
              <a:rPr lang="ru-RU" dirty="0" smtClean="0"/>
              <a:t>    Как </a:t>
            </a:r>
            <a:r>
              <a:rPr lang="ru-RU" dirty="0"/>
              <a:t>явление государственного масштаба летописание возникает в XI в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/>
              <a:t> Первым крупным историческим сочинением стал Свод, законченный в 997 г.</a:t>
            </a:r>
            <a:endParaRPr lang="ru-RU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Графический объект 4" descr="Мужчина и женщина">
            <a:extLst>
              <a:ext uri="{FF2B5EF4-FFF2-40B4-BE49-F238E27FC236}">
                <a16:creationId xmlns:a16="http://schemas.microsoft.com/office/drawing/2014/main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3741" y="216211"/>
            <a:ext cx="1156899" cy="1122450"/>
          </a:xfrm>
          <a:prstGeom prst="rect">
            <a:avLst/>
          </a:prstGeom>
        </p:spPr>
      </p:pic>
      <p:pic>
        <p:nvPicPr>
          <p:cNvPr id="2050" name="Picture 2" descr="Шахматов Алексей Александрович электронные книги, биография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31" y="1837950"/>
            <a:ext cx="266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9999" y="5646039"/>
            <a:ext cx="402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rebuchet MS" panose="020B0603020202020204" pitchFamily="34" charset="0"/>
              </a:rPr>
              <a:t>Алексей Александрович Шахматов</a:t>
            </a:r>
          </a:p>
        </p:txBody>
      </p:sp>
      <p:pic>
        <p:nvPicPr>
          <p:cNvPr id="2052" name="Picture 4" descr="Насонов, Арсений Николаевич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14" y="1838905"/>
            <a:ext cx="2755527" cy="38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18273" y="5646039"/>
            <a:ext cx="342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rebuchet MS" panose="020B0603020202020204" pitchFamily="34" charset="0"/>
              </a:rPr>
              <a:t>Арсений Николаевич Насонов</a:t>
            </a:r>
            <a:endParaRPr lang="ru-RU" i="1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361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r>
              <a:rPr lang="ru-RU" dirty="0"/>
              <a:t>Повесть временных лет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057" y="1597835"/>
            <a:ext cx="5550937" cy="1339254"/>
          </a:xfrm>
        </p:spPr>
        <p:txBody>
          <a:bodyPr rtlCol="0">
            <a:noAutofit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фигурам европейского масштаба необходимо отнести монаха Киево-Печерского монастыря Нестора, который к 1113 г. закончил свой труд «Повесть временных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Графический объект 5" descr="Инструменты">
            <a:extLst>
              <a:ext uri="{FF2B5EF4-FFF2-40B4-BE49-F238E27FC236}">
                <a16:creationId xmlns:a16="http://schemas.microsoft.com/office/drawing/2014/main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pic>
        <p:nvPicPr>
          <p:cNvPr id="3074" name="Picture 2" descr="Литературный час «Нестор Летописец. «Повесть временных лет» 2019,  Чаплыгинский район — дата и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50186"/>
            <a:ext cx="5584957" cy="378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весть временных лет, или Досье для Господа Бога: sergeytsvetkov —  LiveJour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63" y="3125870"/>
            <a:ext cx="4054475" cy="27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3400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079015" y="1312992"/>
            <a:ext cx="3414485" cy="4681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Летописанием занимались и светские люди. например, великий князь Владимир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ономах. Именно в составе летописи до нас дошли такие прекрасные его произведения, как «поучение к детям».</a:t>
            </a:r>
          </a:p>
          <a:p>
            <a:pPr algn="just"/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34420" y="224816"/>
            <a:ext cx="5588626" cy="1596177"/>
          </a:xfrm>
        </p:spPr>
        <p:txBody>
          <a:bodyPr/>
          <a:lstStyle/>
          <a:p>
            <a:r>
              <a:rPr lang="ru-RU" dirty="0"/>
              <a:t>Владимир Мономах</a:t>
            </a:r>
          </a:p>
        </p:txBody>
      </p:sp>
      <p:pic>
        <p:nvPicPr>
          <p:cNvPr id="8" name="Графический объект 6" descr="Шестеренки">
            <a:extLst>
              <a:ext uri="{FF2B5EF4-FFF2-40B4-BE49-F238E27FC236}">
                <a16:creationId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7470" y="461680"/>
            <a:ext cx="1122450" cy="1122450"/>
          </a:xfrm>
          <a:prstGeom prst="rect">
            <a:avLst/>
          </a:prstGeom>
        </p:spPr>
      </p:pic>
      <p:pic>
        <p:nvPicPr>
          <p:cNvPr id="4098" name="Picture 2" descr="Поучение Владимира Мономах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0" y="1818339"/>
            <a:ext cx="3689087" cy="45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ладимир Всеволодович Мономах — Википед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26" y="1763754"/>
            <a:ext cx="3256171" cy="42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900" y="63604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0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80894" y="2690665"/>
            <a:ext cx="5703337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Из наиболее крупных летописцев, писавших после Нестора, можно выделить киевлянина Петра </a:t>
            </a:r>
            <a:r>
              <a:rPr lang="ru-RU" dirty="0" err="1"/>
              <a:t>Бориславича</a:t>
            </a:r>
            <a:r>
              <a:rPr lang="ru-RU" dirty="0"/>
              <a:t>. Самым загадочным автором в XII-XIII вв. был Даниил Заточник.</a:t>
            </a:r>
            <a:endParaRPr lang="ru-RU" dirty="0"/>
          </a:p>
        </p:txBody>
      </p:sp>
      <p:pic>
        <p:nvPicPr>
          <p:cNvPr id="8" name="Графический объект 9" descr="Звезда">
            <a:extLst>
              <a:ext uri="{FF2B5EF4-FFF2-40B4-BE49-F238E27FC236}">
                <a16:creationId xmlns:a16="http://schemas.microsoft.com/office/drawing/2014/main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88563" y="1361069"/>
            <a:ext cx="1044000" cy="1044000"/>
          </a:xfrm>
          <a:prstGeom prst="rect">
            <a:avLst/>
          </a:prstGeom>
        </p:spPr>
      </p:pic>
      <p:pic>
        <p:nvPicPr>
          <p:cNvPr id="5126" name="Picture 6" descr="Слово Даниила Заточника. Голоса времени. От истоков до монгольского  нашествия [антология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99" y="637169"/>
            <a:ext cx="3902075" cy="51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24384" y="5771946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rebuchet MS" panose="020B0603020202020204" pitchFamily="34" charset="0"/>
              </a:rPr>
              <a:t>Даниил Заточник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500" y="9144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лово о полку Игореве (2012 г.) - Виртуальные выставки - Ресурсы -  Национальная библиотека Республики Каре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6" y="743635"/>
            <a:ext cx="7639698" cy="557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" y="22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55000" y="934135"/>
            <a:ext cx="40103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Всемирно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известным произведением древнерусской литературы стало «Слово о полку Игореве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поэме подражали современники, ее цитировали псковичи уже в начале XIV в., а после победы на Куликовом поле (1380) в подражание «Слову…» была написана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Задонщина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2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ферат: &quot;Древняя Русь. Летопис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0"/>
          <a:stretch/>
        </p:blipFill>
        <p:spPr bwMode="auto">
          <a:xfrm>
            <a:off x="1387474" y="1604039"/>
            <a:ext cx="8823325" cy="49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673100"/>
            <a:ext cx="5606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616870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Галерея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202_TF66921596" id="{DA1193DF-1FDB-4862-9E11-BB117E2161B0}" vid="{19837233-6113-479A-93B2-AE8D7055E845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purl.org/dc/elements/1.1/"/>
    <ds:schemaRef ds:uri="fb0879af-3eba-417a-a55a-ffe6dcd6ca7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6dc4bcd6-49db-4c07-9060-8acfc67cef9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изобретения</Template>
  <TotalTime>0</TotalTime>
  <Words>215</Words>
  <Application>Microsoft Office PowerPoint</Application>
  <PresentationFormat>Широкоэкранный</PresentationFormat>
  <Paragraphs>29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Gill Sans MT</vt:lpstr>
      <vt:lpstr>Tahoma</vt:lpstr>
      <vt:lpstr>Times New Roman</vt:lpstr>
      <vt:lpstr>Trebuchet MS</vt:lpstr>
      <vt:lpstr>Tw Cen MT</vt:lpstr>
      <vt:lpstr>Галерея</vt:lpstr>
      <vt:lpstr>Натуральные материалы</vt:lpstr>
      <vt:lpstr>Капля</vt:lpstr>
      <vt:lpstr>1_Натуральные материалы</vt:lpstr>
      <vt:lpstr>Тема Office</vt:lpstr>
      <vt:lpstr>Летописание на Руси</vt:lpstr>
      <vt:lpstr>Самое начало</vt:lpstr>
      <vt:lpstr>А.А.Шахматов (1864-1920)  А.Н.Насонов   (1898-1965)</vt:lpstr>
      <vt:lpstr>Повесть временных лет</vt:lpstr>
      <vt:lpstr>Владимир Мономах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2021-03-13T03:52:10Z</dcterms:created>
  <dcterms:modified xsi:type="dcterms:W3CDTF">2021-03-13T04:46:14Z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