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57" r:id="rId5"/>
    <p:sldId id="258" r:id="rId6"/>
    <p:sldId id="265" r:id="rId7"/>
    <p:sldId id="259" r:id="rId8"/>
    <p:sldId id="260" r:id="rId9"/>
    <p:sldId id="261" r:id="rId10"/>
    <p:sldId id="262" r:id="rId11"/>
    <p:sldId id="264" r:id="rId12"/>
    <p:sldId id="263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4660"/>
  </p:normalViewPr>
  <p:slideViewPr>
    <p:cSldViewPr snapToGrid="0">
      <p:cViewPr>
        <p:scale>
          <a:sx n="100" d="100"/>
          <a:sy n="100" d="100"/>
        </p:scale>
        <p:origin x="124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84EE0-A5EF-405E-B511-6114C2021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C09CDB-303D-4FCC-860D-C73A80C9F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B2063-43A2-45A8-8A6C-6596DAC8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F6CFE9-2738-4EB2-A6EE-9225D9F5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58C572-CEE9-4083-B09A-9C3FDFDF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5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109A0-2C12-4629-A976-C8455682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B6471C-005A-4C8D-B54D-61B35B502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501E42-8B96-4547-9F25-E1424CE2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62B7BA-06B7-4529-ACF3-E794C640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D1467-A8E9-4568-98F8-099DE8B2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5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033EA3-1E39-451B-845D-5C34D6A2D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89D084-D52A-4FE8-B659-FD3D9E605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61C9B-B3A8-46A0-A9E5-6E105AB0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C8F4E-C7AB-4A91-88E8-7D67883B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6848EE-7471-4386-8F6E-EE59DF96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6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E5965-82AE-459F-BE33-2EEEF4F2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EDBF2-83ED-4B0A-A97C-8ECF8C27F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56D4A-675C-493B-B935-D2562B90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C5AD6-4174-4A27-9B4F-2EDF5460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F3B954-E153-4B11-B763-E23DF512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8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3F27B-C98F-46D8-82EE-BABD6627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9503E4-4D8F-431D-8F12-50528D499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F98F9-E303-4D78-81D3-CFE75480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B25FB-F9F8-4C33-8E3E-0C6AE2DE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58CB3-DB82-412A-ABF9-A2018F19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2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E6ED6-CC01-47CE-A55B-0E0D4007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763890-D71D-4942-8BE0-AF3211424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7C2A3-578F-4E75-87AE-3AB8E3C02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399AC-4153-4863-9F02-DCE8091B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DAF74-BD52-4335-9B17-996B15C9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B4D8A5-4C84-4DF5-AD26-056D1D94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74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529DC-A931-483B-AF72-94EEE418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08DE6B-A336-4602-96EB-AFD9DCF6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D68A5F-3A1A-494E-A338-9E736722A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2144DB-BB28-4ECC-9192-7061385FF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97C3E6-A355-448D-B5B2-C4E53D63F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4FF552-8364-4496-A57E-95672FFA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A8230B-5EDA-495C-B0A4-19E19E80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C97365-73B0-4E5C-A514-E0A7F587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3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3493C-AC5F-4107-9DF5-C4D69BBC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35E335-5BDB-4AD3-82A2-85E6A428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CBD2EE-68DC-4C3C-A1F3-22EC2C73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F380AE-B1BE-42BD-A387-D7F881CB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95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E5406E-9880-4B3B-8B15-6D8C6C4B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8A4230-E8F6-4F5F-9AEF-30465CE2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722467-CEF8-4515-BB05-BBCCDE5F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0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C6B8B-2C21-4BFC-B70C-B5034E86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03BD7-D17D-423F-86D5-93CACBE3B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69C2EC-8734-4BFE-AD97-B5079C28A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8A99BD-71BC-4D6B-9E78-4E4BA6A3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F0EC6-6210-4CDA-AA7F-5B1ADA7C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E149F-4B78-404F-A1CF-7069D04D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1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8E36-782A-4BC5-9609-69F2919A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888BF9-8F26-43FC-B983-1D670A662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19F9DD-4E4B-4B57-B112-EB2E2BB42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F0FA6F-8C61-4DF2-ADA9-AD68C380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EA994A-583F-4441-B6C8-169A5D97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6FBB88-C640-4770-A2F9-4B9CB519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4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D3E25-FF27-461B-8848-AC7A3FA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A5A28B-EFE5-4921-B6BD-F257E5878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7C836B-2641-42A7-B984-19CC849BE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65B25-4BB7-4AA2-8183-91011E52A837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70E43-75EE-4AFE-A3AD-8B5C50CD4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9CCE6-2432-4A9B-857A-2202CA7A4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7FFBA-BEA9-45BC-958D-679627519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1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A0A551-C1E5-4513-8F20-477E3503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3565" r="14267" b="14484"/>
          <a:stretch/>
        </p:blipFill>
        <p:spPr>
          <a:xfrm>
            <a:off x="1268920" y="679508"/>
            <a:ext cx="9850817" cy="14050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2A178-7748-4C5A-B205-F81BD633E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006" y="34520"/>
            <a:ext cx="5833988" cy="726164"/>
          </a:xfrm>
        </p:spPr>
        <p:txBody>
          <a:bodyPr>
            <a:normAutofit fontScale="90000"/>
          </a:bodyPr>
          <a:lstStyle/>
          <a:p>
            <a:r>
              <a:rPr lang="ru-RU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Сергеевич</a:t>
            </a:r>
            <a:endParaRPr lang="ru-RU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Биография Михаила Горбачева - РИА Новости, 30.08.2022">
            <a:extLst>
              <a:ext uri="{FF2B5EF4-FFF2-40B4-BE49-F238E27FC236}">
                <a16:creationId xmlns:a16="http://schemas.microsoft.com/office/drawing/2014/main" id="{627C74C3-15DF-4D76-A8FC-129082E5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0" y="2084546"/>
            <a:ext cx="3721838" cy="20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ждународный фонд социально-экономических и политологических исследований  имени М.С.Горбачева (Горбачев-Фонд) - Михаил Горбачев - Биография">
            <a:extLst>
              <a:ext uri="{FF2B5EF4-FFF2-40B4-BE49-F238E27FC236}">
                <a16:creationId xmlns:a16="http://schemas.microsoft.com/office/drawing/2014/main" id="{9AF7850A-6A38-4866-B3C7-1A8E1A78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845" y="2084546"/>
            <a:ext cx="1504892" cy="20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ихаил Горбачев. Неуместный | openDemocracy">
            <a:extLst>
              <a:ext uri="{FF2B5EF4-FFF2-40B4-BE49-F238E27FC236}">
                <a16:creationId xmlns:a16="http://schemas.microsoft.com/office/drawing/2014/main" id="{D9E9E2A6-5F8A-4DD9-A801-A4334AF6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17" y="2084545"/>
            <a:ext cx="3073839" cy="20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рбачев Михаил Сергеевич">
            <a:extLst>
              <a:ext uri="{FF2B5EF4-FFF2-40B4-BE49-F238E27FC236}">
                <a16:creationId xmlns:a16="http://schemas.microsoft.com/office/drawing/2014/main" id="{8E516FB2-BD1E-44F2-B2E4-B6080569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8" y="2084544"/>
            <a:ext cx="1565259" cy="20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мер Михаил Горбачев: Политика: Россия: Lenta.ru">
            <a:extLst>
              <a:ext uri="{FF2B5EF4-FFF2-40B4-BE49-F238E27FC236}">
                <a16:creationId xmlns:a16="http://schemas.microsoft.com/office/drawing/2014/main" id="{F75B3A0E-A6CB-4A29-B3FE-FDA5BDBD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0" y="4178081"/>
            <a:ext cx="2517396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ихаил Горбачев биография, фото, жена и дети, причина смерти | Узнай Всё">
            <a:extLst>
              <a:ext uri="{FF2B5EF4-FFF2-40B4-BE49-F238E27FC236}">
                <a16:creationId xmlns:a16="http://schemas.microsoft.com/office/drawing/2014/main" id="{664A6735-D66D-49BA-8312-D8EE3021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16" y="4178081"/>
            <a:ext cx="1888047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Михаил Горбачёв: «Я Олимпиаду почти всю смотрел. А то, что не было гимна и  флага России - безобразие!»">
            <a:extLst>
              <a:ext uri="{FF2B5EF4-FFF2-40B4-BE49-F238E27FC236}">
                <a16:creationId xmlns:a16="http://schemas.microsoft.com/office/drawing/2014/main" id="{9F179C18-19EA-44AA-BE52-6DEB4964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3" y="4178082"/>
            <a:ext cx="3653477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21A2980-BA16-4520-8409-C3CC6B1A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840" y="4178081"/>
            <a:ext cx="1791897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8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0116B5-6FDF-4150-A185-08E537152DFB}"/>
              </a:ext>
            </a:extLst>
          </p:cNvPr>
          <p:cNvSpPr txBox="1"/>
          <p:nvPr/>
        </p:nvSpPr>
        <p:spPr>
          <a:xfrm>
            <a:off x="542226" y="899412"/>
            <a:ext cx="63919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Супруга Михаила Сергеевича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Раиса Максимовна Горбачёва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была первой в истории СССР женой лидера, которая участвовала в публичной жизни. Она умерла в 1999 году. Это стало большим ударом для Горбачёва.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дочь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внучка и правнучки живут в Германии.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Михаила Сергеевича описывают 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умный, волевой, дипломатичный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временами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наивный и нерешительный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вопросах власти. Он искренне верил в возможность реформировать Советский Союз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насилия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крови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свободному обществу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2EB01-79AA-4C6F-AEFB-B3DB84F803CF}"/>
              </a:ext>
            </a:extLst>
          </p:cNvPr>
          <p:cNvSpPr txBox="1"/>
          <p:nvPr/>
        </p:nvSpPr>
        <p:spPr>
          <a:xfrm>
            <a:off x="3857406" y="254707"/>
            <a:ext cx="4477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Семья, личность и наследие</a:t>
            </a:r>
          </a:p>
        </p:txBody>
      </p:sp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543D4EAB-D08C-403E-AC14-FB45041C8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7"/>
          <a:stretch/>
        </p:blipFill>
        <p:spPr bwMode="auto">
          <a:xfrm>
            <a:off x="6934200" y="899412"/>
            <a:ext cx="5197037" cy="5383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3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EBCA66-40F1-458A-9ABF-E9894DBD4A93}"/>
              </a:ext>
            </a:extLst>
          </p:cNvPr>
          <p:cNvSpPr txBox="1"/>
          <p:nvPr/>
        </p:nvSpPr>
        <p:spPr>
          <a:xfrm>
            <a:off x="5409062" y="1189537"/>
            <a:ext cx="6094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Западе: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Горбачёва почитают 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реформатора и миротворца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уважают за вклад в завершение Холодной войны и демократизацию Восточной Европы.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Мнения разделились. Кто-то считает его виновным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развале страны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бедности 90-х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потере статуса сверхдержавы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видят в нём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мудрого лидера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пытался изменить страну мирным путём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8E5FB-3891-4E37-B79B-7B2F7082473D}"/>
              </a:ext>
            </a:extLst>
          </p:cNvPr>
          <p:cNvSpPr txBox="1"/>
          <p:nvPr/>
        </p:nvSpPr>
        <p:spPr>
          <a:xfrm>
            <a:off x="6652905" y="313151"/>
            <a:ext cx="4850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Оценки историков и общества</a:t>
            </a:r>
          </a:p>
        </p:txBody>
      </p:sp>
      <p:pic>
        <p:nvPicPr>
          <p:cNvPr id="10242" name="Picture 2" descr="Горбачёв и его эпоха в советской карикатуре (1)">
            <a:extLst>
              <a:ext uri="{FF2B5EF4-FFF2-40B4-BE49-F238E27FC236}">
                <a16:creationId xmlns:a16="http://schemas.microsoft.com/office/drawing/2014/main" id="{7FD65DAF-E2D4-47C1-A415-80087E89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0759" cy="6859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8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7915A-8DAD-4919-958E-0ACEE0E12D1B}"/>
              </a:ext>
            </a:extLst>
          </p:cNvPr>
          <p:cNvSpPr txBox="1"/>
          <p:nvPr/>
        </p:nvSpPr>
        <p:spPr>
          <a:xfrm>
            <a:off x="266700" y="930797"/>
            <a:ext cx="1139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Сергеевич Горбачёв —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фигура в мировой истории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стал лидером, который решился изменить систему, основанную на страхе, цензуре и командной экономике.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A7A15-87E9-48DC-95CB-3D646792FF76}"/>
              </a:ext>
            </a:extLst>
          </p:cNvPr>
          <p:cNvSpPr txBox="1"/>
          <p:nvPr/>
        </p:nvSpPr>
        <p:spPr>
          <a:xfrm>
            <a:off x="379602" y="234784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 уроки и наследие Горбачёва</a:t>
            </a:r>
          </a:p>
        </p:txBody>
      </p:sp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457F43D0-CDB6-4281-9CBC-CD2602FB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01" y="1644491"/>
            <a:ext cx="6862097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33210-4918-4FE7-83A2-49681DEEB828}"/>
              </a:ext>
            </a:extLst>
          </p:cNvPr>
          <p:cNvSpPr txBox="1"/>
          <p:nvPr/>
        </p:nvSpPr>
        <p:spPr>
          <a:xfrm>
            <a:off x="266700" y="1577128"/>
            <a:ext cx="4343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дал людям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голос, право выбора, возможность узнать правду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действия привели 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эпохи Холодной войны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 свободе народов Восточной Европы и к новому этапу мировой истории.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не все его реформы были успешны. Да, СССР распался. Но, возможно, именно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гуманизм Горбачёва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его вера в диалог и мир, останется самым главным его наследием.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“Кто не рискует, тот не пьёт шампанского,” — сказал он однажды. И, несмотря на последствия, Горбачёв рискнул. И изменил ход истории.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97165-017D-464F-A96C-25AFF7DE3655}"/>
              </a:ext>
            </a:extLst>
          </p:cNvPr>
          <p:cNvSpPr txBox="1"/>
          <p:nvPr/>
        </p:nvSpPr>
        <p:spPr>
          <a:xfrm>
            <a:off x="7281861" y="619744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мая, 2019</a:t>
            </a:r>
          </a:p>
        </p:txBody>
      </p:sp>
    </p:spTree>
    <p:extLst>
      <p:ext uri="{BB962C8B-B14F-4D97-AF65-F5344CB8AC3E}">
        <p14:creationId xmlns:p14="http://schemas.microsoft.com/office/powerpoint/2010/main" val="360245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B887BB-491B-46BF-BF1E-31ABD76FC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Михаил Горбачёв: Через балет «Дон Кихот» я пришел к пониманию классической  музыки | Музыкальная жизнь">
            <a:extLst>
              <a:ext uri="{FF2B5EF4-FFF2-40B4-BE49-F238E27FC236}">
                <a16:creationId xmlns:a16="http://schemas.microsoft.com/office/drawing/2014/main" id="{04C80CFF-0840-4F1D-B61E-2E6DB2E63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" t="12298" r="37109" b="324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8B4E44-D9C3-4507-A59E-032A051FC65E}"/>
              </a:ext>
            </a:extLst>
          </p:cNvPr>
          <p:cNvSpPr txBox="1"/>
          <p:nvPr/>
        </p:nvSpPr>
        <p:spPr>
          <a:xfrm>
            <a:off x="337657" y="330616"/>
            <a:ext cx="7215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Сергеевич Горбачёв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последний руководитель Советского Союза, реформатор, чьи действия кардинально изменили ход истории не только нашей страны, но и всего мира.</a:t>
            </a:r>
          </a:p>
        </p:txBody>
      </p:sp>
      <p:pic>
        <p:nvPicPr>
          <p:cNvPr id="1026" name="Picture 2" descr="Михаил Горбачёв: Через балет «Дон Кихот» я пришел к пониманию классической  музыки | Музыкальная жизнь">
            <a:extLst>
              <a:ext uri="{FF2B5EF4-FFF2-40B4-BE49-F238E27FC236}">
                <a16:creationId xmlns:a16="http://schemas.microsoft.com/office/drawing/2014/main" id="{A224ABE9-F74D-441B-B754-8911267A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07" y="2303584"/>
            <a:ext cx="6274179" cy="39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F8D99-9D01-430C-8464-B1FDA75C8D85}"/>
              </a:ext>
            </a:extLst>
          </p:cNvPr>
          <p:cNvSpPr txBox="1"/>
          <p:nvPr/>
        </p:nvSpPr>
        <p:spPr>
          <a:xfrm>
            <a:off x="337657" y="2230892"/>
            <a:ext cx="48012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считает его героем, кто-то — виновником развала СССР. Его политика вызывала восторг и ненависть, надежды и страх. Но одно несомненно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Горбачёв стал символом эпохи глобальных перемен,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затронули судьбы сотен миллионов людей.</a:t>
            </a:r>
          </a:p>
        </p:txBody>
      </p:sp>
    </p:spTree>
    <p:extLst>
      <p:ext uri="{BB962C8B-B14F-4D97-AF65-F5344CB8AC3E}">
        <p14:creationId xmlns:p14="http://schemas.microsoft.com/office/powerpoint/2010/main" val="278633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undefined">
            <a:extLst>
              <a:ext uri="{FF2B5EF4-FFF2-40B4-BE49-F238E27FC236}">
                <a16:creationId xmlns:a16="http://schemas.microsoft.com/office/drawing/2014/main" id="{3D3EA32C-B9BF-4B3A-B68A-269157AEC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64" r="11535" b="25288"/>
          <a:stretch/>
        </p:blipFill>
        <p:spPr bwMode="auto">
          <a:xfrm>
            <a:off x="-1582" y="-15667"/>
            <a:ext cx="12193582" cy="68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88D6D-A67A-4203-B93A-DF44A11F32E7}"/>
              </a:ext>
            </a:extLst>
          </p:cNvPr>
          <p:cNvSpPr txBox="1"/>
          <p:nvPr/>
        </p:nvSpPr>
        <p:spPr>
          <a:xfrm>
            <a:off x="5201174" y="2446270"/>
            <a:ext cx="68314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 школьные годы он проявлял лидерские качества. В 15 лет он вступил в комсомол, участвовал в самодеятельности, был отличником. Благодаря упорству и хорошим оценкам он смог поступить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(МГУ)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юридический факультет, где познакомился с будущей женой Раисой Титаренко. В университете Горбачёв вступил в КПСС и начал политическую карьеру.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0AE85-B491-4C41-9D91-494C1794EABD}"/>
              </a:ext>
            </a:extLst>
          </p:cNvPr>
          <p:cNvSpPr txBox="1"/>
          <p:nvPr/>
        </p:nvSpPr>
        <p:spPr>
          <a:xfrm>
            <a:off x="241678" y="108666"/>
            <a:ext cx="6457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Ранние годы и становление личности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3B110-7B4E-4DFD-9FEE-44F3B0A4E887}"/>
              </a:ext>
            </a:extLst>
          </p:cNvPr>
          <p:cNvSpPr txBox="1"/>
          <p:nvPr/>
        </p:nvSpPr>
        <p:spPr>
          <a:xfrm>
            <a:off x="511728" y="507278"/>
            <a:ext cx="115208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Сергеевич Горбачёв родился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марта 1931 года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Привольное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Ставропольского края. Его семья была крестьянской, небогатой. Отец, Сергей Андреевич, участвовал в Великой Отечественной войне, а мать, Мария Пантелеевна, была домохозяйкой. С детства Михаил работал в поле, помогал родителям, особенно после того, как в войну отец был ранен.</a:t>
            </a:r>
          </a:p>
        </p:txBody>
      </p:sp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589B31D0-1AD5-40FE-89F3-CC8586AB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70" y="2627233"/>
            <a:ext cx="3115964" cy="413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2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0CD99D4-4D97-4425-B8F6-3B51919B6B0A}"/>
              </a:ext>
            </a:extLst>
          </p:cNvPr>
          <p:cNvSpPr txBox="1"/>
          <p:nvPr/>
        </p:nvSpPr>
        <p:spPr>
          <a:xfrm>
            <a:off x="159391" y="562224"/>
            <a:ext cx="11719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МГУ в 1955 году он вернулся в Ставрополь, где начал партийную работу. Сначала—в комсомоле, затем—в партийных структурах. Он быстро продвигался по службе благодаря организаторским способностям и умению находить общий язык с разными людьми. Его отличали живость ума, стремление к переменам и умение анализировать ситуацию шире, чем это было принято у советских функционеров.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54E4C5-2074-4815-B177-0A3AE2E5551B}"/>
              </a:ext>
            </a:extLst>
          </p:cNvPr>
          <p:cNvSpPr txBox="1"/>
          <p:nvPr/>
        </p:nvSpPr>
        <p:spPr>
          <a:xfrm>
            <a:off x="159391" y="100559"/>
            <a:ext cx="4225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Путь к вершинам власти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284FBA35-B5DF-45B3-B169-E89859F8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96" y="2541864"/>
            <a:ext cx="5700917" cy="41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69601-F397-45EC-BE95-63629B310602}"/>
              </a:ext>
            </a:extLst>
          </p:cNvPr>
          <p:cNvSpPr txBox="1"/>
          <p:nvPr/>
        </p:nvSpPr>
        <p:spPr>
          <a:xfrm>
            <a:off x="159391" y="2786658"/>
            <a:ext cx="609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1970 году он стал первым секретарём Ставропольского крайкома КПСС, а в 1980 году вошёл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Политбюро ЦК КПСС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Москве его заметили такие деятели, как Юрий Андропов, который стал своего рода наставником Горбачёва.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смерти Андропова и затем Черненко, в 1985 году Михаил Сергеевич Горбачёв стал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Генеральным секретарём ЦК КПСС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фактически — руководителем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32258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AC7B3E-436F-4BD8-AD0B-82E73B7E550B}"/>
              </a:ext>
            </a:extLst>
          </p:cNvPr>
          <p:cNvSpPr txBox="1"/>
          <p:nvPr/>
        </p:nvSpPr>
        <p:spPr>
          <a:xfrm>
            <a:off x="387991" y="604115"/>
            <a:ext cx="116921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моменту прихода Горбачёва к власти СССР находился в глубоком кризисе: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неэффективной, сырьевой, с дефицитом товаров.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страдала от стагнации — зарплаты низкие, коррупция повсеместная, инициативы на местах подавлялись.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0E27E-62BF-45FD-9D73-BE88A848741C}"/>
              </a:ext>
            </a:extLst>
          </p:cNvPr>
          <p:cNvSpPr txBox="1"/>
          <p:nvPr/>
        </p:nvSpPr>
        <p:spPr>
          <a:xfrm>
            <a:off x="824219" y="142450"/>
            <a:ext cx="5081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Состояние СССР в 1985 году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96094-76C5-4A48-BCB0-F68B7C9408DE}"/>
              </a:ext>
            </a:extLst>
          </p:cNvPr>
          <p:cNvSpPr txBox="1"/>
          <p:nvPr/>
        </p:nvSpPr>
        <p:spPr>
          <a:xfrm>
            <a:off x="387991" y="2023400"/>
            <a:ext cx="42762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политика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основывалась на конфронтации с Западом — шла Холодная война, велась гонка вооружений.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ощущало усталость от несвободы, цензуры, фальши.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 увидел, что без глубоких реформ страна обречена.</a:t>
            </a:r>
          </a:p>
        </p:txBody>
      </p:sp>
      <p:pic>
        <p:nvPicPr>
          <p:cNvPr id="5124" name="Picture 4" descr="Очереди в СССР: лица ушедшей эпохи и категории дефицита">
            <a:extLst>
              <a:ext uri="{FF2B5EF4-FFF2-40B4-BE49-F238E27FC236}">
                <a16:creationId xmlns:a16="http://schemas.microsoft.com/office/drawing/2014/main" id="{F5D3E823-6713-43F9-A0F7-6A9505C85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09" y="2210225"/>
            <a:ext cx="6858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609C45-C3A2-4CEF-9241-A6FD847DE545}"/>
              </a:ext>
            </a:extLst>
          </p:cNvPr>
          <p:cNvSpPr txBox="1"/>
          <p:nvPr/>
        </p:nvSpPr>
        <p:spPr>
          <a:xfrm>
            <a:off x="94376" y="637811"/>
            <a:ext cx="11692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1985 года началась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перестройка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широкомасштабная программа реформ. Она включала в себя несколько направлений: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реформы: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 кооперации (1988)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разрешил создание частных предприятий.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EBEA-A542-4795-9011-2F88796D9515}"/>
              </a:ext>
            </a:extLst>
          </p:cNvPr>
          <p:cNvSpPr txBox="1"/>
          <p:nvPr/>
        </p:nvSpPr>
        <p:spPr>
          <a:xfrm>
            <a:off x="287323" y="176146"/>
            <a:ext cx="7816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Перестройка: попытка реформировать СССР</a:t>
            </a:r>
          </a:p>
        </p:txBody>
      </p:sp>
      <p:pic>
        <p:nvPicPr>
          <p:cNvPr id="4098" name="Picture 2" descr="советские плакаты. Только через демократию возможна перестройка! Советский  плакат купить в галерее Rarita в Москве">
            <a:extLst>
              <a:ext uri="{FF2B5EF4-FFF2-40B4-BE49-F238E27FC236}">
                <a16:creationId xmlns:a16="http://schemas.microsoft.com/office/drawing/2014/main" id="{D08D0754-7528-4340-A695-D8C793260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7094" r="9920" b="8307"/>
          <a:stretch/>
        </p:blipFill>
        <p:spPr bwMode="auto">
          <a:xfrm>
            <a:off x="8640662" y="1518406"/>
            <a:ext cx="3271706" cy="47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FFFFA-C5D8-45AC-B441-DE603DB29900}"/>
              </a:ext>
            </a:extLst>
          </p:cNvPr>
          <p:cNvSpPr txBox="1"/>
          <p:nvPr/>
        </p:nvSpPr>
        <p:spPr>
          <a:xfrm>
            <a:off x="94376" y="1705511"/>
            <a:ext cx="84288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земли, самофинансирование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попытки внедрения элементов рыночной экономики.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Запущены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госзаказы и хозрасчёт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предприятия могли сами распоряжаться частью прибыли.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реформы сопровождались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неразберихой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старые механизмы разрушались, а новые не работали. Возник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товарный дефицит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инфляция, теневой рынок.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реформы: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1987–1990 гг. Горбачёв провёл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демократизацию власти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появились выборы, многопартийность, депутаты от народа.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Съезд народных депутатов СССР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появился пост Президента СССР, который Горбачёв занял в 1990 году.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перемены: гласность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впервые узнали правду 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сталинских репрессиях, Чернобыле, Афганистане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прессе стали обсуждать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табуированные темы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преступность, коррупцию, безработицу.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новые СМИ, начался расцвет литературы, искусства, свободы мысли.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поколения 80-х это было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страна оживала.</a:t>
            </a:r>
          </a:p>
        </p:txBody>
      </p:sp>
    </p:spTree>
    <p:extLst>
      <p:ext uri="{BB962C8B-B14F-4D97-AF65-F5344CB8AC3E}">
        <p14:creationId xmlns:p14="http://schemas.microsoft.com/office/powerpoint/2010/main" val="51947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42944A1-7959-4DC8-B644-495ABDD7E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01" t="63302" r="47002" b="25911"/>
          <a:stretch/>
        </p:blipFill>
        <p:spPr bwMode="auto">
          <a:xfrm>
            <a:off x="0" y="-59003"/>
            <a:ext cx="12192000" cy="69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D2322F-5C47-4131-9877-A45636354B55}"/>
              </a:ext>
            </a:extLst>
          </p:cNvPr>
          <p:cNvSpPr txBox="1"/>
          <p:nvPr/>
        </p:nvSpPr>
        <p:spPr>
          <a:xfrm>
            <a:off x="119543" y="461665"/>
            <a:ext cx="120025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 понимал: без улучшения отношений с Западом реформы не удастся реализовать.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начал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США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Встречался с президентами Рейганом и Бушем.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 ликвидации ракет средней и меньшей дальности (РСМД)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1987 году.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Вывел войска из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(1989).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6ACE7-A436-44EE-9ABB-DF5CB0A0F995}"/>
              </a:ext>
            </a:extLst>
          </p:cNvPr>
          <p:cNvSpPr txBox="1"/>
          <p:nvPr/>
        </p:nvSpPr>
        <p:spPr>
          <a:xfrm>
            <a:off x="2203334" y="0"/>
            <a:ext cx="8592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Внешняя политика: разрядка и глобальные изменения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16405AA-1E30-411F-B41F-8D6F05D0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" y="2897296"/>
            <a:ext cx="6465815" cy="363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1930B-9711-4D84-8042-ADAB6BAEB7B1}"/>
              </a:ext>
            </a:extLst>
          </p:cNvPr>
          <p:cNvSpPr txBox="1"/>
          <p:nvPr/>
        </p:nvSpPr>
        <p:spPr>
          <a:xfrm>
            <a:off x="6704011" y="2548060"/>
            <a:ext cx="53684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Согласился 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воссоединение Германии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отказался от вмешательства в дела стран Восточной Европы.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стало причиной так называемой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бархатной революции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без крови и войн социалистические режимы в Польше, Чехословакии, Венгрии, Болгарии и Румынии ушли.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 оценил усилия Горбачёва — в 1990 году он получил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Нобелевскую премию мира.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E3E3C-2EC2-4AE1-84F8-560F187AEC34}"/>
              </a:ext>
            </a:extLst>
          </p:cNvPr>
          <p:cNvSpPr txBox="1"/>
          <p:nvPr/>
        </p:nvSpPr>
        <p:spPr>
          <a:xfrm>
            <a:off x="303064" y="6428962"/>
            <a:ext cx="624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Снимок переговоров Горбачёва и Рейгана в Женеве, 1985 год</a:t>
            </a:r>
          </a:p>
        </p:txBody>
      </p:sp>
    </p:spTree>
    <p:extLst>
      <p:ext uri="{BB962C8B-B14F-4D97-AF65-F5344CB8AC3E}">
        <p14:creationId xmlns:p14="http://schemas.microsoft.com/office/powerpoint/2010/main" val="380670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1460C2-B7DD-4A3B-A05E-952DAAA4F618}"/>
              </a:ext>
            </a:extLst>
          </p:cNvPr>
          <p:cNvSpPr txBox="1"/>
          <p:nvPr/>
        </p:nvSpPr>
        <p:spPr>
          <a:xfrm>
            <a:off x="74915" y="634154"/>
            <a:ext cx="11945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реформы, экономическая ситуация ухудшалась. Республиканские элиты начали требовать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национальные движения усилились.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C1984-5717-4F58-AC0F-0777F1A69247}"/>
              </a:ext>
            </a:extLst>
          </p:cNvPr>
          <p:cNvSpPr txBox="1"/>
          <p:nvPr/>
        </p:nvSpPr>
        <p:spPr>
          <a:xfrm>
            <a:off x="3048699" y="172489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Кризис и распад Советского Союза</a:t>
            </a:r>
          </a:p>
        </p:txBody>
      </p:sp>
      <p:pic>
        <p:nvPicPr>
          <p:cNvPr id="8194" name="Picture 2" descr="Август-91, август 1991, г. Москва. Выставка «Августовский путч» с этой фотографией.">
            <a:extLst>
              <a:ext uri="{FF2B5EF4-FFF2-40B4-BE49-F238E27FC236}">
                <a16:creationId xmlns:a16="http://schemas.microsoft.com/office/drawing/2014/main" id="{5280654B-9E5F-4C7F-B07A-9D7D1BE4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47" y="1697447"/>
            <a:ext cx="6912327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A97B1-2732-4D36-8239-77D6A2073F36}"/>
              </a:ext>
            </a:extLst>
          </p:cNvPr>
          <p:cNvSpPr txBox="1"/>
          <p:nvPr/>
        </p:nvSpPr>
        <p:spPr>
          <a:xfrm>
            <a:off x="74915" y="1368627"/>
            <a:ext cx="51190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1991 года произошёл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попытка переворота со стороны ГКЧП. Горбачёва изолировали в Крыму. Переворот провалился благодаря сопротивлению москвичей и действиям Бориса Ельцина.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Власть Горбачёва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резко ослабла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декабре 1991 года лидеры России, Украины и Белоруссии подписали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Беловежские соглашения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СССР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прекратил существование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1991 года Михаил Горбачёв подал в отставку.</a:t>
            </a:r>
          </a:p>
        </p:txBody>
      </p:sp>
    </p:spTree>
    <p:extLst>
      <p:ext uri="{BB962C8B-B14F-4D97-AF65-F5344CB8AC3E}">
        <p14:creationId xmlns:p14="http://schemas.microsoft.com/office/powerpoint/2010/main" val="268255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6BDDD8-84E4-43C1-A9AA-41A93160675F}"/>
              </a:ext>
            </a:extLst>
          </p:cNvPr>
          <p:cNvSpPr txBox="1"/>
          <p:nvPr/>
        </p:nvSpPr>
        <p:spPr>
          <a:xfrm>
            <a:off x="323587" y="484687"/>
            <a:ext cx="115448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ухода из власти Горбачёв не ушёл в тень: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создал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Горбачёв-Фонд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исследующий проблемы демократии и глобализации.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международных форумах, выступал за мир, ядерное разоружение.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множество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 и мемуаров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Поддерживал культурные инициативы, участвовал в благотворительности.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также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критиковал многие действия российских властей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частности разворот от демократии, ограничение свобод и милитаризацию.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BADE9-B915-417D-8825-B3F8F284B68D}"/>
              </a:ext>
            </a:extLst>
          </p:cNvPr>
          <p:cNvSpPr txBox="1"/>
          <p:nvPr/>
        </p:nvSpPr>
        <p:spPr>
          <a:xfrm>
            <a:off x="3347511" y="124066"/>
            <a:ext cx="5877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Жизнь и деятельность после политики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EA99DA7-FAD7-4498-B2CB-F9FB25B6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84" y="3161617"/>
            <a:ext cx="4357010" cy="34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Горбачев-фонд» опроверг наличие лондонского офиса - Газета.Ru">
            <a:extLst>
              <a:ext uri="{FF2B5EF4-FFF2-40B4-BE49-F238E27FC236}">
                <a16:creationId xmlns:a16="http://schemas.microsoft.com/office/drawing/2014/main" id="{06BB78FA-3653-4859-9E89-FFBB17370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37" y="3161617"/>
            <a:ext cx="5111750" cy="34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1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1169</Words>
  <Application>Microsoft Office PowerPoint</Application>
  <PresentationFormat>Широкоэкранный</PresentationFormat>
  <Paragraphs>71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Михаил Сергеевич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Михаил Сергеевич Горбачёв</dc:title>
  <dc:creator>Семён Должиков</dc:creator>
  <cp:lastModifiedBy>Семён Должиков</cp:lastModifiedBy>
  <cp:revision>21</cp:revision>
  <dcterms:created xsi:type="dcterms:W3CDTF">2025-05-06T09:30:22Z</dcterms:created>
  <dcterms:modified xsi:type="dcterms:W3CDTF">2025-05-07T11:05:51Z</dcterms:modified>
</cp:coreProperties>
</file>