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5" r:id="rId9"/>
    <p:sldId id="266" r:id="rId10"/>
    <p:sldId id="267" r:id="rId11"/>
    <p:sldId id="268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15" autoAdjust="0"/>
    <p:restoredTop sz="94660"/>
  </p:normalViewPr>
  <p:slideViewPr>
    <p:cSldViewPr snapToGrid="0">
      <p:cViewPr>
        <p:scale>
          <a:sx n="110" d="100"/>
          <a:sy n="110" d="100"/>
        </p:scale>
        <p:origin x="336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30ED10-8EAB-43E1-ACCE-4EEBFF5182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44F7979-421E-4B99-AD93-E90E293B2F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F04926-D042-49DB-8A8D-1571A372D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7325A-0D60-4BD2-8650-76808F4F7F4C}" type="datetimeFigureOut">
              <a:rPr lang="ru-RU" smtClean="0"/>
              <a:t>09.04.2025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A2F0246-1DED-4D00-B3BF-D505458BB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78D30D-625C-405F-9532-838AB207C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B8356-751F-45A5-8DE4-2D68A781BB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2782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43B83D-D669-4B7F-871F-60B73E291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A35438A-4FD2-483F-828F-C4E9ECA21A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45D14E-B4CE-4ECE-86A1-C27802880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7325A-0D60-4BD2-8650-76808F4F7F4C}" type="datetimeFigureOut">
              <a:rPr lang="ru-RU" smtClean="0"/>
              <a:t>09.04.2025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AF514F-5F82-471A-B7F5-412BDE927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E93E04-F985-4745-8EE8-8E507C49C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B8356-751F-45A5-8DE4-2D68A781BB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595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B402475-3F0B-4ACE-A3A6-FB8F661861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8A19F03-5920-4F51-8CA5-5A6B155FFF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A53C3F-A64D-4D42-968E-31FFD8968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7325A-0D60-4BD2-8650-76808F4F7F4C}" type="datetimeFigureOut">
              <a:rPr lang="ru-RU" smtClean="0"/>
              <a:t>09.04.2025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E9BEF1-2E8E-43C4-9C13-6F1A4DCCB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39BD9DA-B9B9-48B8-B075-D769FD4C3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B8356-751F-45A5-8DE4-2D68A781BB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5210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810DC5-A641-427F-A9C1-64E62927F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705F35C-27BC-49D2-BB69-C3CFC35110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9093F07-CB6B-4300-8673-B31AF3E0B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7325A-0D60-4BD2-8650-76808F4F7F4C}" type="datetimeFigureOut">
              <a:rPr lang="ru-RU" smtClean="0"/>
              <a:t>09.04.2025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A66285-32EB-494F-8223-14AD1024F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049CF7-D600-48A8-A389-E43C45F6B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B8356-751F-45A5-8DE4-2D68A781BB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921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6EE2FC-7A37-4043-AB35-B9FCEA416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B1FE446-4AA3-431D-BE37-3C20CBCF45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2D8F71-CC48-4459-B3CB-505EA244D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7325A-0D60-4BD2-8650-76808F4F7F4C}" type="datetimeFigureOut">
              <a:rPr lang="ru-RU" smtClean="0"/>
              <a:t>09.04.2025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4304B99-7583-4B2E-9589-78B48B9EE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B501F0-D7F0-4CBA-B06A-AB54A01AF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B8356-751F-45A5-8DE4-2D68A781BB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6390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490480-766E-48DA-B16A-1D020CEF8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869A20-5706-43C5-B45A-EFBB06245D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FB7684E-A387-4C22-B2B6-DBC7584F59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944C390-2B9D-41DA-9395-216EA3836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7325A-0D60-4BD2-8650-76808F4F7F4C}" type="datetimeFigureOut">
              <a:rPr lang="ru-RU" smtClean="0"/>
              <a:t>09.04.2025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971B1E4-A941-4A41-91EB-B8026CD66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3F80B91-47D1-482D-981D-E602749FD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B8356-751F-45A5-8DE4-2D68A781BB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55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9600D1-AA28-48E3-B517-B30600D7C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90BB96B-6A47-4307-B9F4-24C30841E7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4DAC685-C2FC-4D68-865D-75AE4E4711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58A029C-3687-4B7F-AA13-717576937F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7990EFD-3777-42F3-9212-62A42B8230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3702434-98F0-456A-83E3-BE2566B86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7325A-0D60-4BD2-8650-76808F4F7F4C}" type="datetimeFigureOut">
              <a:rPr lang="ru-RU" smtClean="0"/>
              <a:t>09.04.2025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BEF0721-9B0D-4CE8-9404-382D02266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5A16C78-A99D-44EB-B3BA-7B1E374CD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B8356-751F-45A5-8DE4-2D68A781BB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5122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33004F-520D-4039-9B3F-FD15A70DA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A060F15-2E32-4C9A-B0A6-1DB3EA379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7325A-0D60-4BD2-8650-76808F4F7F4C}" type="datetimeFigureOut">
              <a:rPr lang="ru-RU" smtClean="0"/>
              <a:t>09.04.2025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316CF3D-CB52-44E1-8F8D-90117AA2A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59FFA84-C462-433D-AC21-C4281DBC4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B8356-751F-45A5-8DE4-2D68A781BB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318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0BBF8A6-521B-40C6-A3A7-D4D6BC7BB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7325A-0D60-4BD2-8650-76808F4F7F4C}" type="datetimeFigureOut">
              <a:rPr lang="ru-RU" smtClean="0"/>
              <a:t>09.04.2025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1BF6186-D2E7-4B3C-8D9B-052290BAD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C557D2B-EBA0-42C0-BF91-3C0DD5D33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B8356-751F-45A5-8DE4-2D68A781BB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460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AD6E9D-4DFA-44C2-92DE-8D3D161E5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83B82E-CDDA-4C57-BCE8-78C3C0883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4297ED-5E59-4403-8287-18E2E3860B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2040CF6-E2AB-401E-A11F-FEF631EAF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7325A-0D60-4BD2-8650-76808F4F7F4C}" type="datetimeFigureOut">
              <a:rPr lang="ru-RU" smtClean="0"/>
              <a:t>09.04.2025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73C4206-0935-4A8C-AEAD-CFA21B192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82A7D83-4083-40AC-B62A-2C5CF33C4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B8356-751F-45A5-8DE4-2D68A781BB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832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C449B4-D2F4-4A3F-B63D-FB9524051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851DD6F-05B2-4F66-A6F7-7F2268374E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74C6726-1D49-4D32-8889-683628D721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9F6C17E-71A5-4C4F-8C3D-525472759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7325A-0D60-4BD2-8650-76808F4F7F4C}" type="datetimeFigureOut">
              <a:rPr lang="ru-RU" smtClean="0"/>
              <a:t>09.04.2025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F3C430D-B948-4F98-AEB7-D29AA9564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3C97D0F-B88D-494E-BD70-7E95E94E6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B8356-751F-45A5-8DE4-2D68A781BB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557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D85BEE-9FC8-4101-ADD5-8358F551E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F9AB688-D786-47A9-8674-AD83E051D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ECB33B-9B86-4016-978F-25050C5060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B7325A-0D60-4BD2-8650-76808F4F7F4C}" type="datetimeFigureOut">
              <a:rPr lang="ru-RU" smtClean="0"/>
              <a:t>09.04.2025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FC5B4A-67F7-4760-89CB-92AFEBBF0C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7662EB-6095-41CE-971F-7A2DFDC2AD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9B8356-751F-45A5-8DE4-2D68A781BB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362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453CFF-D3C4-4713-8233-4610F55E99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9720" y="-841445"/>
            <a:ext cx="9144000" cy="2387600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Германия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5F114D5-86D6-450B-80B6-5F8632A6AA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49005" y="5825120"/>
            <a:ext cx="6504264" cy="777015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Должиков Семён 11М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6173947-3EF5-49C5-8023-453CBBDCCA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14875" y="2104403"/>
            <a:ext cx="5562250" cy="333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544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AF579D5-CBBD-4A58-B6C9-8AA37EB7E090}"/>
              </a:ext>
            </a:extLst>
          </p:cNvPr>
          <p:cNvSpPr txBox="1"/>
          <p:nvPr/>
        </p:nvSpPr>
        <p:spPr>
          <a:xfrm>
            <a:off x="304799" y="890171"/>
            <a:ext cx="1106423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 </a:t>
            </a:r>
            <a:r>
              <a:rPr lang="ru-RU" sz="2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2002 году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Германия была крупнейшим в </a:t>
            </a:r>
            <a:r>
              <a:rPr lang="ru-RU" sz="2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Европе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потребителем электроэнергии. Политика подразумевает сохранение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невозобновляемых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источников и использование энергии из </a:t>
            </a:r>
            <a:r>
              <a:rPr lang="ru-RU" sz="2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возобновляемых источников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азвиваются энергосберегающие технологии. Правительство планирует, что к </a:t>
            </a:r>
            <a:r>
              <a:rPr lang="ru-RU" sz="2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2050 году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половина потребности будет покрываться за счёт возобновляемых источников.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AE7D73-8EBC-4971-8BB0-271EF7DFE574}"/>
              </a:ext>
            </a:extLst>
          </p:cNvPr>
          <p:cNvSpPr txBox="1"/>
          <p:nvPr/>
        </p:nvSpPr>
        <p:spPr>
          <a:xfrm>
            <a:off x="226423" y="59501"/>
            <a:ext cx="33275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Электроэнергия</a:t>
            </a:r>
          </a:p>
        </p:txBody>
      </p:sp>
      <p:pic>
        <p:nvPicPr>
          <p:cNvPr id="7170" name="Picture 2" descr="цена на электроэнергию в Германии">
            <a:extLst>
              <a:ext uri="{FF2B5EF4-FFF2-40B4-BE49-F238E27FC236}">
                <a16:creationId xmlns:a16="http://schemas.microsoft.com/office/drawing/2014/main" id="{A1398613-A61A-4360-B34F-3667396863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5" r="5544" b="9707"/>
          <a:stretch/>
        </p:blipFill>
        <p:spPr bwMode="auto">
          <a:xfrm>
            <a:off x="5981083" y="2856412"/>
            <a:ext cx="5387955" cy="3500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64E3951-C927-483C-915D-AA59E18EB37B}"/>
              </a:ext>
            </a:extLst>
          </p:cNvPr>
          <p:cNvSpPr txBox="1"/>
          <p:nvPr/>
        </p:nvSpPr>
        <p:spPr>
          <a:xfrm>
            <a:off x="391886" y="3382834"/>
            <a:ext cx="5320937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Из-за донкихотской политики в области энергетики счёта за электричество для домохозяйств в Германии на 40 % выше, чем в среднем по Европе. Расходы граждан Германии на электроэнергию находятся на тревожно высоком уровне.</a:t>
            </a:r>
          </a:p>
        </p:txBody>
      </p:sp>
    </p:spTree>
    <p:extLst>
      <p:ext uri="{BB962C8B-B14F-4D97-AF65-F5344CB8AC3E}">
        <p14:creationId xmlns:p14="http://schemas.microsoft.com/office/powerpoint/2010/main" val="10529089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64FBF51-0244-4CA1-BA76-4E567692A5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48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8665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0B62E57-3ABD-4B3B-8EBF-BAC0A95C5FA8}"/>
              </a:ext>
            </a:extLst>
          </p:cNvPr>
          <p:cNvSpPr txBox="1"/>
          <p:nvPr/>
        </p:nvSpPr>
        <p:spPr>
          <a:xfrm>
            <a:off x="281638" y="828566"/>
            <a:ext cx="8061173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территории — 357 684 км².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населения на январь 2023 года — 84,4 млн человек.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Занимает </a:t>
            </a:r>
            <a:r>
              <a:rPr lang="ru-RU" sz="2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19-е место в мире по численности населения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Денежная единица — </a:t>
            </a:r>
            <a:r>
              <a:rPr lang="ru-RU" sz="2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евро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Официальный язык — </a:t>
            </a:r>
            <a:r>
              <a:rPr lang="ru-RU" sz="2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немецкий.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 </a:t>
            </a:r>
            <a:r>
              <a:rPr lang="ru-RU" sz="2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государственному устройству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является </a:t>
            </a:r>
            <a:r>
              <a:rPr lang="ru-RU" sz="2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федеративным государством</a:t>
            </a:r>
            <a:r>
              <a:rPr lang="ru-RU" sz="2400" u="none" strike="noStrike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состав государства входят 16 субъектов.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09F55DE-9AA9-4F2F-AEE6-36A43FEBFC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233" t="30405" r="66776" b="21993"/>
          <a:stretch/>
        </p:blipFill>
        <p:spPr>
          <a:xfrm>
            <a:off x="8426153" y="145045"/>
            <a:ext cx="3640509" cy="423986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61D3151-7102-4324-8BD8-E2AB5B119D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304" t="27538" r="28014" b="40935"/>
          <a:stretch/>
        </p:blipFill>
        <p:spPr>
          <a:xfrm>
            <a:off x="281638" y="4153256"/>
            <a:ext cx="8144515" cy="234154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ABC84DD-9B9E-4B48-AC5C-FF9F0A48C296}"/>
              </a:ext>
            </a:extLst>
          </p:cNvPr>
          <p:cNvSpPr txBox="1"/>
          <p:nvPr/>
        </p:nvSpPr>
        <p:spPr>
          <a:xfrm>
            <a:off x="1734266" y="40030"/>
            <a:ext cx="40631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сведения</a:t>
            </a:r>
          </a:p>
        </p:txBody>
      </p:sp>
    </p:spTree>
    <p:extLst>
      <p:ext uri="{BB962C8B-B14F-4D97-AF65-F5344CB8AC3E}">
        <p14:creationId xmlns:p14="http://schemas.microsoft.com/office/powerpoint/2010/main" val="1496476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1E8692C-0645-4069-B37C-E9F2BCC2ADAD}"/>
              </a:ext>
            </a:extLst>
          </p:cNvPr>
          <p:cNvSpPr txBox="1"/>
          <p:nvPr/>
        </p:nvSpPr>
        <p:spPr>
          <a:xfrm>
            <a:off x="411453" y="0"/>
            <a:ext cx="15916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Рельеф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2BD116-A57D-4801-9E29-8EBC00626F19}"/>
              </a:ext>
            </a:extLst>
          </p:cNvPr>
          <p:cNvSpPr txBox="1"/>
          <p:nvPr/>
        </p:nvSpPr>
        <p:spPr>
          <a:xfrm>
            <a:off x="305511" y="646331"/>
            <a:ext cx="538527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Германия омывается водами </a:t>
            </a:r>
            <a:r>
              <a:rPr lang="ru-RU" sz="2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Балтийского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и </a:t>
            </a:r>
            <a:r>
              <a:rPr lang="ru-RU" sz="2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Северного морей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Граничит с </a:t>
            </a:r>
            <a:r>
              <a:rPr lang="ru-RU" sz="2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Данией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на севере, с </a:t>
            </a:r>
            <a:r>
              <a:rPr lang="ru-RU" sz="2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Польшей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и </a:t>
            </a:r>
            <a:r>
              <a:rPr lang="ru-RU" sz="2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Чехией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на востоке, с </a:t>
            </a:r>
            <a:r>
              <a:rPr lang="ru-RU" sz="2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Австрией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и </a:t>
            </a:r>
            <a:r>
              <a:rPr lang="ru-RU" sz="2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Швейцарией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на юге и с </a:t>
            </a:r>
            <a:r>
              <a:rPr lang="ru-RU" sz="2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Францией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2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Люксембургом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2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Бельгией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и </a:t>
            </a:r>
            <a:r>
              <a:rPr lang="ru-RU" sz="2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Нидерландами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на западе.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Северная часть Германии представляет собой сложившуюся во время </a:t>
            </a:r>
            <a:r>
              <a:rPr lang="ru-RU" sz="2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ледникового периода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низменную равнину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52" name="Picture 4" descr="Гора Цугшпитце">
            <a:extLst>
              <a:ext uri="{FF2B5EF4-FFF2-40B4-BE49-F238E27FC236}">
                <a16:creationId xmlns:a16="http://schemas.microsoft.com/office/drawing/2014/main" id="{A4E40C16-8CDC-4994-83A8-7E2AF65CBC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430" y="2786893"/>
            <a:ext cx="5580582" cy="342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770D790-538B-41D2-B256-BFC9A62E1614}"/>
              </a:ext>
            </a:extLst>
          </p:cNvPr>
          <p:cNvSpPr txBox="1"/>
          <p:nvPr/>
        </p:nvSpPr>
        <p:spPr>
          <a:xfrm>
            <a:off x="5796730" y="646331"/>
            <a:ext cx="619570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Западную часть низменности занимают болотистые низины — </a:t>
            </a:r>
            <a:r>
              <a:rPr lang="ru-RU" sz="2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марши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образование которых вызвано опусканием платформы.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Самая высокая точка на территории Германии — гора </a:t>
            </a:r>
            <a:r>
              <a:rPr lang="ru-RU" sz="2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Цугшпитце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2962 м.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20E0D58-BB79-4707-8CB7-D14C55E4A73C}"/>
              </a:ext>
            </a:extLst>
          </p:cNvPr>
          <p:cNvSpPr txBox="1"/>
          <p:nvPr/>
        </p:nvSpPr>
        <p:spPr>
          <a:xfrm>
            <a:off x="8184734" y="6147767"/>
            <a:ext cx="60974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гора </a:t>
            </a:r>
            <a:r>
              <a:rPr lang="ru-RU" sz="18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Цугшпитце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1054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FA58A8-40D3-4F8C-9DFD-DCEF965821D4}"/>
              </a:ext>
            </a:extLst>
          </p:cNvPr>
          <p:cNvSpPr txBox="1"/>
          <p:nvPr/>
        </p:nvSpPr>
        <p:spPr>
          <a:xfrm>
            <a:off x="320575" y="1167728"/>
            <a:ext cx="5679631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 территории Германии протекает большое количество рек, самыми крупными из которых являются </a:t>
            </a:r>
            <a:r>
              <a:rPr lang="ru-RU" sz="2400" b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Рейн</a:t>
            </a:r>
            <a:r>
              <a:rPr lang="ru-RU" sz="24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2400" b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Дунай</a:t>
            </a:r>
            <a:r>
              <a:rPr lang="ru-RU" sz="24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2400" b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Эльба</a:t>
            </a:r>
            <a:r>
              <a:rPr lang="ru-RU" sz="24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2400" b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Везер</a:t>
            </a:r>
            <a:r>
              <a:rPr lang="ru-RU" sz="24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и </a:t>
            </a:r>
            <a:r>
              <a:rPr lang="ru-RU" sz="2400" b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Одер</a:t>
            </a:r>
            <a:r>
              <a:rPr lang="ru-RU" sz="24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Реки соединены каналами, наиболее известный канал — </a:t>
            </a:r>
            <a:r>
              <a:rPr lang="ru-RU" sz="2400" b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Кильский</a:t>
            </a:r>
            <a:r>
              <a:rPr lang="ru-RU" sz="24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который соединяет </a:t>
            </a:r>
            <a:r>
              <a:rPr lang="ru-RU" sz="2400" b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Балтийское</a:t>
            </a:r>
            <a:r>
              <a:rPr lang="ru-RU" sz="24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и </a:t>
            </a:r>
            <a:r>
              <a:rPr lang="ru-RU" sz="2400" b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Северное</a:t>
            </a:r>
            <a:r>
              <a:rPr lang="ru-RU" sz="24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моря.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Кильский канал начинается в </a:t>
            </a:r>
            <a:r>
              <a:rPr lang="ru-RU" sz="2400" b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Кильской бухте</a:t>
            </a:r>
            <a:r>
              <a:rPr lang="ru-RU" sz="24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</a:t>
            </a:r>
            <a:r>
              <a:rPr lang="ru-RU" sz="24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анчивается в устье реки Эльба.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64A0EE-D5A5-4A4F-971E-87A00B62C661}"/>
              </a:ext>
            </a:extLst>
          </p:cNvPr>
          <p:cNvSpPr txBox="1"/>
          <p:nvPr/>
        </p:nvSpPr>
        <p:spPr>
          <a:xfrm>
            <a:off x="824218" y="234783"/>
            <a:ext cx="32612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i="0" dirty="0">
                <a:solidFill>
                  <a:srgbClr val="1014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Реки и озёра</a:t>
            </a:r>
          </a:p>
        </p:txBody>
      </p:sp>
      <p:pic>
        <p:nvPicPr>
          <p:cNvPr id="3074" name="Picture 2" descr="Боденское озеро на карте">
            <a:extLst>
              <a:ext uri="{FF2B5EF4-FFF2-40B4-BE49-F238E27FC236}">
                <a16:creationId xmlns:a16="http://schemas.microsoft.com/office/drawing/2014/main" id="{D0ABD055-1CDE-42F0-ACCA-61F98B60C5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59" t="15999" r="19593" b="14564"/>
          <a:stretch/>
        </p:blipFill>
        <p:spPr bwMode="auto">
          <a:xfrm>
            <a:off x="6277234" y="378940"/>
            <a:ext cx="5807674" cy="4574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8CBE274-DC4B-47E4-9109-8EFDA9664AC7}"/>
              </a:ext>
            </a:extLst>
          </p:cNvPr>
          <p:cNvSpPr txBox="1"/>
          <p:nvPr/>
        </p:nvSpPr>
        <p:spPr>
          <a:xfrm>
            <a:off x="8180704" y="495338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озеро </a:t>
            </a:r>
            <a:r>
              <a:rPr lang="ru-RU" sz="1800" b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Боденское</a:t>
            </a:r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E08EE85-C4EC-4995-92AA-B74FFE263949}"/>
              </a:ext>
            </a:extLst>
          </p:cNvPr>
          <p:cNvSpPr txBox="1"/>
          <p:nvPr/>
        </p:nvSpPr>
        <p:spPr>
          <a:xfrm>
            <a:off x="320575" y="5322712"/>
            <a:ext cx="115508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Самое крупное озеро в Германии — </a:t>
            </a:r>
            <a:r>
              <a:rPr lang="ru-RU" sz="2400" b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Боденское</a:t>
            </a:r>
            <a:r>
              <a:rPr lang="ru-RU" sz="24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площадь которого — 540 км², а глубина — 250 м.</a:t>
            </a:r>
          </a:p>
        </p:txBody>
      </p:sp>
    </p:spTree>
    <p:extLst>
      <p:ext uri="{BB962C8B-B14F-4D97-AF65-F5344CB8AC3E}">
        <p14:creationId xmlns:p14="http://schemas.microsoft.com/office/powerpoint/2010/main" val="1439264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5CB8ACC-2AAF-45A6-92BD-0887DF41F891}"/>
              </a:ext>
            </a:extLst>
          </p:cNvPr>
          <p:cNvSpPr txBox="1"/>
          <p:nvPr/>
        </p:nvSpPr>
        <p:spPr>
          <a:xfrm>
            <a:off x="661153" y="893616"/>
            <a:ext cx="5826733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Германия находится в </a:t>
            </a:r>
            <a:r>
              <a:rPr lang="ru-RU" sz="2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умеренном климатическом поясе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На севере страны климат </a:t>
            </a:r>
            <a:r>
              <a:rPr lang="ru-RU" sz="2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морской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южнее переходит в умеренно-</a:t>
            </a:r>
            <a:r>
              <a:rPr lang="ru-RU" sz="2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континентальный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Погода носит переменчивый характер. Посреди лета может быть тепло и солнечно, но уже на следующий день может стать холодно и пойти дождь.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Средние температуры июля — от +14 в горах до +22 °C в долинах. Средние температуры января — от +4 в долинах до −5 °C в горах.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2B76A0-BAAB-4680-9B2F-3610161B3315}"/>
              </a:ext>
            </a:extLst>
          </p:cNvPr>
          <p:cNvSpPr txBox="1"/>
          <p:nvPr/>
        </p:nvSpPr>
        <p:spPr>
          <a:xfrm>
            <a:off x="531224" y="158524"/>
            <a:ext cx="21248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3600" i="0" dirty="0">
                <a:solidFill>
                  <a:srgbClr val="10141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Климат</a:t>
            </a:r>
          </a:p>
        </p:txBody>
      </p:sp>
      <p:pic>
        <p:nvPicPr>
          <p:cNvPr id="4100" name="Picture 4" descr="Берлин (Германия)">
            <a:extLst>
              <a:ext uri="{FF2B5EF4-FFF2-40B4-BE49-F238E27FC236}">
                <a16:creationId xmlns:a16="http://schemas.microsoft.com/office/drawing/2014/main" id="{4DA5768C-06BA-4D0B-9843-74EDF6A21D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/>
          <a:stretch/>
        </p:blipFill>
        <p:spPr bwMode="auto">
          <a:xfrm>
            <a:off x="6774451" y="705394"/>
            <a:ext cx="4886325" cy="5689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2691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F264EBC-C3AD-4ECD-9E7F-64701A6BE7EF}"/>
              </a:ext>
            </a:extLst>
          </p:cNvPr>
          <p:cNvSpPr txBox="1"/>
          <p:nvPr/>
        </p:nvSpPr>
        <p:spPr>
          <a:xfrm>
            <a:off x="365760" y="644434"/>
            <a:ext cx="11460479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b="0" i="0" dirty="0">
                <a:effectLst/>
                <a:latin typeface="Arial" panose="020B0604020202020204" pitchFamily="34" charset="0"/>
              </a:rPr>
              <a:t>Национальный состав Германии по состоянию на 2020 год: </a:t>
            </a:r>
          </a:p>
          <a:p>
            <a:pPr algn="just"/>
            <a:r>
              <a:rPr lang="ru-RU" sz="2400" b="0" i="0" dirty="0">
                <a:effectLst/>
                <a:latin typeface="Arial" panose="020B0604020202020204" pitchFamily="34" charset="0"/>
              </a:rPr>
              <a:t>86,3 % — </a:t>
            </a:r>
            <a:r>
              <a:rPr lang="ru-RU" sz="2400" b="0" i="0" u="none" strike="noStrike" dirty="0">
                <a:effectLst/>
                <a:latin typeface="Arial" panose="020B0604020202020204" pitchFamily="34" charset="0"/>
              </a:rPr>
              <a:t>немцы</a:t>
            </a:r>
            <a:r>
              <a:rPr lang="ru-RU" sz="2400" b="0" i="0" dirty="0">
                <a:effectLst/>
                <a:latin typeface="Arial" panose="020B0604020202020204" pitchFamily="34" charset="0"/>
              </a:rPr>
              <a:t>, 1,8 % — </a:t>
            </a:r>
            <a:r>
              <a:rPr lang="ru-RU" sz="2400" b="0" i="0" u="none" strike="noStrike" dirty="0">
                <a:effectLst/>
                <a:latin typeface="Arial" panose="020B0604020202020204" pitchFamily="34" charset="0"/>
              </a:rPr>
              <a:t>турки</a:t>
            </a:r>
            <a:r>
              <a:rPr lang="ru-RU" sz="2400" b="0" i="0" dirty="0">
                <a:effectLst/>
                <a:latin typeface="Arial" panose="020B0604020202020204" pitchFamily="34" charset="0"/>
              </a:rPr>
              <a:t>, 1 % — </a:t>
            </a:r>
            <a:r>
              <a:rPr lang="ru-RU" sz="2400" b="0" i="0" u="none" strike="noStrike" dirty="0">
                <a:effectLst/>
                <a:latin typeface="Arial" panose="020B0604020202020204" pitchFamily="34" charset="0"/>
              </a:rPr>
              <a:t>поляки</a:t>
            </a:r>
            <a:r>
              <a:rPr lang="ru-RU" sz="2400" b="0" i="0" dirty="0">
                <a:effectLst/>
                <a:latin typeface="Arial" panose="020B0604020202020204" pitchFamily="34" charset="0"/>
              </a:rPr>
              <a:t>, 1 % — </a:t>
            </a:r>
            <a:r>
              <a:rPr lang="ru-RU" sz="2400" b="0" i="0" u="none" strike="noStrike" dirty="0">
                <a:effectLst/>
                <a:latin typeface="Arial" panose="020B0604020202020204" pitchFamily="34" charset="0"/>
              </a:rPr>
              <a:t>сирийцы</a:t>
            </a:r>
            <a:r>
              <a:rPr lang="ru-RU" sz="2400" b="0" i="0" dirty="0">
                <a:effectLst/>
                <a:latin typeface="Arial" panose="020B0604020202020204" pitchFamily="34" charset="0"/>
              </a:rPr>
              <a:t>, 1 % — </a:t>
            </a:r>
            <a:r>
              <a:rPr lang="ru-RU" sz="2400" b="0" i="0" u="none" strike="noStrike" dirty="0">
                <a:effectLst/>
                <a:latin typeface="Arial" panose="020B0604020202020204" pitchFamily="34" charset="0"/>
              </a:rPr>
              <a:t>румыны</a:t>
            </a:r>
            <a:r>
              <a:rPr lang="ru-RU" sz="2400" b="0" i="0" dirty="0">
                <a:effectLst/>
                <a:latin typeface="Arial" panose="020B0604020202020204" pitchFamily="34" charset="0"/>
              </a:rPr>
              <a:t>, 8,9 % — другие национальные группы.</a:t>
            </a:r>
          </a:p>
          <a:p>
            <a:pPr algn="just"/>
            <a:endParaRPr lang="ru-RU" sz="2400" b="0" i="0" dirty="0">
              <a:effectLst/>
              <a:latin typeface="Arial" panose="020B0604020202020204" pitchFamily="34" charset="0"/>
            </a:endParaRPr>
          </a:p>
          <a:p>
            <a:pPr algn="just"/>
            <a:r>
              <a:rPr lang="ru-RU" sz="2400" b="0" i="0" dirty="0">
                <a:effectLst/>
                <a:latin typeface="Arial" panose="020B0604020202020204" pitchFamily="34" charset="0"/>
              </a:rPr>
              <a:t>В землях </a:t>
            </a:r>
            <a:r>
              <a:rPr lang="ru-RU" sz="2400" b="0" i="0" u="none" strike="noStrike" dirty="0">
                <a:effectLst/>
                <a:latin typeface="Arial" panose="020B0604020202020204" pitchFamily="34" charset="0"/>
              </a:rPr>
              <a:t>Бранденбург</a:t>
            </a:r>
            <a:r>
              <a:rPr lang="ru-RU" sz="2400" b="0" i="0" dirty="0">
                <a:effectLst/>
                <a:latin typeface="Arial" panose="020B0604020202020204" pitchFamily="34" charset="0"/>
              </a:rPr>
              <a:t> и </a:t>
            </a:r>
            <a:r>
              <a:rPr lang="ru-RU" sz="2400" b="0" i="0" u="none" strike="noStrike" dirty="0">
                <a:effectLst/>
                <a:latin typeface="Arial" panose="020B0604020202020204" pitchFamily="34" charset="0"/>
              </a:rPr>
              <a:t>Саксония</a:t>
            </a:r>
            <a:r>
              <a:rPr lang="ru-RU" sz="2400" b="0" i="0" dirty="0">
                <a:effectLst/>
                <a:latin typeface="Arial" panose="020B0604020202020204" pitchFamily="34" charset="0"/>
              </a:rPr>
              <a:t> проживают </a:t>
            </a:r>
            <a:r>
              <a:rPr lang="ru-RU" sz="2400" b="0" i="0" u="none" strike="noStrike" dirty="0">
                <a:effectLst/>
                <a:latin typeface="Arial" panose="020B0604020202020204" pitchFamily="34" charset="0"/>
              </a:rPr>
              <a:t>лужицкие сербы</a:t>
            </a:r>
            <a:r>
              <a:rPr lang="ru-RU" sz="2400" b="0" i="0" dirty="0">
                <a:effectLst/>
                <a:latin typeface="Arial" panose="020B0604020202020204" pitchFamily="34" charset="0"/>
              </a:rPr>
              <a:t> (60 тыс.), в северных районах земли </a:t>
            </a:r>
            <a:r>
              <a:rPr lang="ru-RU" sz="2400" b="0" i="0" u="none" strike="noStrike" dirty="0">
                <a:effectLst/>
                <a:latin typeface="Arial" panose="020B0604020202020204" pitchFamily="34" charset="0"/>
              </a:rPr>
              <a:t>Шлезвиг-Гольштейн</a:t>
            </a:r>
            <a:r>
              <a:rPr lang="ru-RU" sz="2400" b="0" i="0" dirty="0">
                <a:effectLst/>
                <a:latin typeface="Arial" panose="020B0604020202020204" pitchFamily="34" charset="0"/>
              </a:rPr>
              <a:t> — </a:t>
            </a:r>
            <a:r>
              <a:rPr lang="ru-RU" sz="2400" b="0" i="0" u="none" strike="noStrike" dirty="0">
                <a:effectLst/>
                <a:latin typeface="Arial" panose="020B0604020202020204" pitchFamily="34" charset="0"/>
              </a:rPr>
              <a:t>датчане</a:t>
            </a:r>
            <a:r>
              <a:rPr lang="ru-RU" sz="2400" b="0" i="0" dirty="0">
                <a:effectLst/>
                <a:latin typeface="Arial" panose="020B0604020202020204" pitchFamily="34" charset="0"/>
              </a:rPr>
              <a:t> (50 тыс.). В стране насчитывается 6,75 млн иностранных граждан, из которых 1,749 млн — </a:t>
            </a:r>
            <a:r>
              <a:rPr lang="ru-RU" sz="2400" b="0" i="0" u="none" strike="noStrike" dirty="0">
                <a:effectLst/>
                <a:latin typeface="Arial" panose="020B0604020202020204" pitchFamily="34" charset="0"/>
              </a:rPr>
              <a:t>турки</a:t>
            </a:r>
            <a:r>
              <a:rPr lang="ru-RU" sz="2400" b="0" i="0" dirty="0">
                <a:effectLst/>
                <a:latin typeface="Arial" panose="020B0604020202020204" pitchFamily="34" charset="0"/>
              </a:rPr>
              <a:t>, 930 тыс. — граждане республик бывшей </a:t>
            </a:r>
            <a:r>
              <a:rPr lang="ru-RU" sz="2400" b="0" i="0" u="none" strike="noStrike" dirty="0">
                <a:effectLst/>
                <a:latin typeface="Arial" panose="020B0604020202020204" pitchFamily="34" charset="0"/>
              </a:rPr>
              <a:t>Югославии</a:t>
            </a:r>
            <a:r>
              <a:rPr lang="ru-RU" sz="2400" b="0" i="0" dirty="0">
                <a:effectLst/>
                <a:latin typeface="Arial" panose="020B0604020202020204" pitchFamily="34" charset="0"/>
              </a:rPr>
              <a:t>, 187,5 тыс. — граждане </a:t>
            </a:r>
            <a:r>
              <a:rPr lang="ru-RU" sz="2400" b="0" i="0" u="none" strike="noStrike" dirty="0">
                <a:effectLst/>
                <a:latin typeface="Arial" panose="020B0604020202020204" pitchFamily="34" charset="0"/>
              </a:rPr>
              <a:t>РФ</a:t>
            </a:r>
            <a:r>
              <a:rPr lang="ru-RU" sz="2400" b="0" i="0" dirty="0">
                <a:effectLst/>
                <a:latin typeface="Arial" panose="020B0604020202020204" pitchFamily="34" charset="0"/>
              </a:rPr>
              <a:t> и 129 тыс. — граждане </a:t>
            </a:r>
            <a:r>
              <a:rPr lang="ru-RU" sz="2400" b="0" i="0" u="none" strike="noStrike" dirty="0">
                <a:effectLst/>
                <a:latin typeface="Arial" panose="020B0604020202020204" pitchFamily="34" charset="0"/>
              </a:rPr>
              <a:t>Украины</a:t>
            </a:r>
            <a:r>
              <a:rPr lang="ru-RU" sz="2400" b="0" i="0" dirty="0">
                <a:effectLst/>
                <a:latin typeface="Arial" panose="020B0604020202020204" pitchFamily="34" charset="0"/>
              </a:rPr>
              <a:t>.</a:t>
            </a:r>
          </a:p>
          <a:p>
            <a:pPr algn="just"/>
            <a:endParaRPr lang="ru-RU" sz="2400" b="0" i="0" dirty="0">
              <a:effectLst/>
              <a:latin typeface="Arial" panose="020B0604020202020204" pitchFamily="34" charset="0"/>
            </a:endParaRPr>
          </a:p>
          <a:p>
            <a:pPr algn="just"/>
            <a:r>
              <a:rPr lang="ru-RU" sz="2400" b="0" i="0" dirty="0">
                <a:effectLst/>
                <a:latin typeface="Arial" panose="020B0604020202020204" pitchFamily="34" charset="0"/>
              </a:rPr>
              <a:t>Возрастная структура населения Германии по состоянию на 2020 год: </a:t>
            </a:r>
          </a:p>
          <a:p>
            <a:pPr algn="just"/>
            <a:r>
              <a:rPr lang="ru-RU" sz="2400" b="0" i="0" dirty="0">
                <a:effectLst/>
                <a:latin typeface="Arial" panose="020B0604020202020204" pitchFamily="34" charset="0"/>
              </a:rPr>
              <a:t>0-14 лет — 12,89 %; 15-64 лет — 64,12 %; 65 лет и старше — 22,99 %. Средний возраст населения Германии составлял 47,8 лет, в том числе 46,5 лет у мужчин и 49,1 года у женщин. Из-за </a:t>
            </a:r>
            <a:r>
              <a:rPr lang="ru-RU" sz="2400" b="0" i="0" u="none" strike="noStrike" dirty="0">
                <a:effectLst/>
                <a:latin typeface="Arial" panose="020B0604020202020204" pitchFamily="34" charset="0"/>
              </a:rPr>
              <a:t>демографического старения населения</a:t>
            </a:r>
            <a:r>
              <a:rPr lang="ru-RU" sz="2400" b="0" i="0" dirty="0">
                <a:effectLst/>
                <a:latin typeface="Arial" panose="020B0604020202020204" pitchFamily="34" charset="0"/>
              </a:rPr>
              <a:t> неуклонно растёт уровень смертности</a:t>
            </a:r>
            <a:r>
              <a:rPr lang="ru-RU" sz="2400" dirty="0">
                <a:latin typeface="Arial" panose="020B0604020202020204" pitchFamily="34" charset="0"/>
              </a:rPr>
              <a:t>. У</a:t>
            </a:r>
            <a:r>
              <a:rPr lang="ru-RU" sz="2400" b="0" i="0" dirty="0">
                <a:effectLst/>
                <a:latin typeface="Arial" panose="020B0604020202020204" pitchFamily="34" charset="0"/>
              </a:rPr>
              <a:t>ровень миграции низкий. Составляет 1,58 мигранта на 1000 жителей.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6F1D8F-4527-4D51-BEAD-432F4E83EF33}"/>
              </a:ext>
            </a:extLst>
          </p:cNvPr>
          <p:cNvSpPr txBox="1"/>
          <p:nvPr/>
        </p:nvSpPr>
        <p:spPr>
          <a:xfrm>
            <a:off x="487680" y="0"/>
            <a:ext cx="23009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Население</a:t>
            </a:r>
          </a:p>
        </p:txBody>
      </p:sp>
    </p:spTree>
    <p:extLst>
      <p:ext uri="{BB962C8B-B14F-4D97-AF65-F5344CB8AC3E}">
        <p14:creationId xmlns:p14="http://schemas.microsoft.com/office/powerpoint/2010/main" val="1354778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112FF5B-AF4B-4871-93A9-A6049CD304DE}"/>
              </a:ext>
            </a:extLst>
          </p:cNvPr>
          <p:cNvSpPr txBox="1"/>
          <p:nvPr/>
        </p:nvSpPr>
        <p:spPr>
          <a:xfrm>
            <a:off x="449888" y="1016683"/>
            <a:ext cx="11167346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 объёму сельскохозяйственного производства, производства зерна и продукции животноводства Германия уступает лишь Франции, по производству молока занимает первое место в ЕС.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Германия эт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страна мелких семейных </a:t>
            </a:r>
            <a:r>
              <a:rPr lang="ru-RU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ферм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Эффективность сельского хозяйства Германии выше уровня по ЕС. ФРГ отстаёт по средней урожайности кукурузы и сахарной свёклы. Около 70 % товарной продукции сельского хозяйства даёт </a:t>
            </a:r>
            <a:r>
              <a:rPr lang="ru-RU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животноводство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Из общего производства зерна в </a:t>
            </a:r>
            <a:r>
              <a:rPr lang="ru-RU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Европейском союзе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на Германию приходится несколько более 1/5.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Кормовых культур значительно больше, чем продовольственных.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Из кормовых зерновых наиболее велико значение </a:t>
            </a:r>
            <a:r>
              <a:rPr lang="ru-RU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ячменя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Большое значение имеет выращивание кормовых корнеплодов, </a:t>
            </a:r>
            <a:r>
              <a:rPr lang="ru-RU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кукурузы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на зелёный корм и силос, люцерны, клевера и других кормовых трав.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районах с высоким естественным плодородием почв главными культурами являются пшеница, ячмень, кукуруза и сахарная свёкла.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Тёплый климат речных долин, межгорных котловин и низменностей юго-западной Германии благоприятствует возделыванию таких культур, как </a:t>
            </a:r>
            <a:r>
              <a:rPr lang="ru-RU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табак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и </a:t>
            </a:r>
            <a:r>
              <a:rPr lang="ru-RU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овощи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Фруктовые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насаждения особенно характерны для горных склонов Южной Германии, низовьев Эльбы под Гамбургом, района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Хафельских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озёр около Потсдама и окрестностей Галле. Своими </a:t>
            </a:r>
            <a:r>
              <a:rPr lang="ru-RU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садами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славятся долины Верхнего Рейна, Майна,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Неккара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 Нижней Эльбы.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Виноградарство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превосходит, по товарной продукции, </a:t>
            </a:r>
            <a:r>
              <a:rPr lang="ru-RU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плодоводство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и </a:t>
            </a:r>
            <a:r>
              <a:rPr lang="ru-RU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овощеводство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вместе взятые. Виноградники расположены в основном в долинах Рейна, Мозеля и других рек южной Германии, а также в долине Эльбы под Дрезденом.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F38C11-B1F3-42CF-904A-D776D85EBDC5}"/>
              </a:ext>
            </a:extLst>
          </p:cNvPr>
          <p:cNvSpPr txBox="1"/>
          <p:nvPr/>
        </p:nvSpPr>
        <p:spPr>
          <a:xfrm>
            <a:off x="69669" y="209006"/>
            <a:ext cx="40280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Сельское хозяйство</a:t>
            </a:r>
          </a:p>
        </p:txBody>
      </p:sp>
    </p:spTree>
    <p:extLst>
      <p:ext uri="{BB962C8B-B14F-4D97-AF65-F5344CB8AC3E}">
        <p14:creationId xmlns:p14="http://schemas.microsoft.com/office/powerpoint/2010/main" val="42374984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9DF4F0F-1298-4DC9-8CB2-397128FA4A8E}"/>
              </a:ext>
            </a:extLst>
          </p:cNvPr>
          <p:cNvSpPr txBox="1"/>
          <p:nvPr/>
        </p:nvSpPr>
        <p:spPr>
          <a:xfrm>
            <a:off x="269266" y="1177554"/>
            <a:ext cx="691530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отраслями промышленности являются </a:t>
            </a:r>
            <a:r>
              <a:rPr lang="ru-RU" sz="2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машиностроительная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электротехническая, химическая, </a:t>
            </a:r>
            <a:r>
              <a:rPr lang="ru-RU" sz="2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автомобильная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и судостроительная, каменноугольная.</a:t>
            </a:r>
          </a:p>
          <a:p>
            <a:pPr algn="just"/>
            <a:endParaRPr lang="ru-RU" sz="24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Доказанные запасы бурого угля в Германии составляли 40,5 млрд тонн. В основном, они сосредоточены в федеральных землях Северный Рейн — Вестфалия, Бранденбург и Саксония.</a:t>
            </a:r>
          </a:p>
        </p:txBody>
      </p:sp>
      <p:pic>
        <p:nvPicPr>
          <p:cNvPr id="5122" name="Picture 2" descr="Причем тут Россия: в Германии Volkswagen впервые закроет свои производства  - Газета.Ru">
            <a:extLst>
              <a:ext uri="{FF2B5EF4-FFF2-40B4-BE49-F238E27FC236}">
                <a16:creationId xmlns:a16="http://schemas.microsoft.com/office/drawing/2014/main" id="{5ECC12CD-F27E-4213-88FA-6BB708582A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62" r="16649"/>
          <a:stretch/>
        </p:blipFill>
        <p:spPr bwMode="auto">
          <a:xfrm>
            <a:off x="7491005" y="312811"/>
            <a:ext cx="4225525" cy="4874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4091DE0-5E98-4BD3-8117-8A23A8B2D383}"/>
              </a:ext>
            </a:extLst>
          </p:cNvPr>
          <p:cNvSpPr txBox="1"/>
          <p:nvPr/>
        </p:nvSpPr>
        <p:spPr>
          <a:xfrm>
            <a:off x="139337" y="0"/>
            <a:ext cx="37080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Промышленность</a:t>
            </a:r>
          </a:p>
        </p:txBody>
      </p:sp>
    </p:spTree>
    <p:extLst>
      <p:ext uri="{BB962C8B-B14F-4D97-AF65-F5344CB8AC3E}">
        <p14:creationId xmlns:p14="http://schemas.microsoft.com/office/powerpoint/2010/main" val="37753541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18B0C39-62FA-4535-A661-5224AA940547}"/>
              </a:ext>
            </a:extLst>
          </p:cNvPr>
          <p:cNvSpPr txBox="1"/>
          <p:nvPr/>
        </p:nvSpPr>
        <p:spPr>
          <a:xfrm>
            <a:off x="4817504" y="272164"/>
            <a:ext cx="720032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Основу </a:t>
            </a:r>
            <a:r>
              <a:rPr lang="ru-RU" sz="2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транспортной системы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составляют </a:t>
            </a:r>
            <a:r>
              <a:rPr lang="ru-RU" sz="2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железные дороги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перевозящие в год около 2 млрд пассажиров. Их протяжённость — более 39 тыс. км. Некоторые дороги приспособлены для движения высокоскоростных поездов </a:t>
            </a:r>
            <a:r>
              <a:rPr lang="ru-RU" sz="2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Intercity-Express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9BA97C-9071-4271-8643-53366D5DBFB5}"/>
              </a:ext>
            </a:extLst>
          </p:cNvPr>
          <p:cNvSpPr txBox="1"/>
          <p:nvPr/>
        </p:nvSpPr>
        <p:spPr>
          <a:xfrm>
            <a:off x="174171" y="801189"/>
            <a:ext cx="45562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Транспортная система</a:t>
            </a:r>
          </a:p>
        </p:txBody>
      </p:sp>
      <p:pic>
        <p:nvPicPr>
          <p:cNvPr id="6146" name="Picture 2" descr="В Германии появились городские водородные автобусы, которые получают  энергию от мусора | Портал «Европульс»">
            <a:extLst>
              <a:ext uri="{FF2B5EF4-FFF2-40B4-BE49-F238E27FC236}">
                <a16:creationId xmlns:a16="http://schemas.microsoft.com/office/drawing/2014/main" id="{C19769F8-58E0-4F57-AC15-11A901DDA8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71" y="2455817"/>
            <a:ext cx="6456285" cy="4304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996B950-F277-4873-895D-28A77F69EF3D}"/>
              </a:ext>
            </a:extLst>
          </p:cNvPr>
          <p:cNvSpPr txBox="1"/>
          <p:nvPr/>
        </p:nvSpPr>
        <p:spPr>
          <a:xfrm>
            <a:off x="6890656" y="2455816"/>
            <a:ext cx="5127173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начало </a:t>
            </a:r>
            <a:r>
              <a:rPr lang="ru-RU" sz="2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2003 года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в Германии было зарегистрировано 53 млн </a:t>
            </a:r>
            <a:r>
              <a:rPr lang="ru-RU" sz="2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автомобилей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(в том числе легковых). Автодороги всех классов составляют более 230 тыс. км., </a:t>
            </a:r>
            <a:r>
              <a:rPr lang="ru-RU" sz="2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автобаны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— около 12 тыс. км.</a:t>
            </a:r>
          </a:p>
          <a:p>
            <a:pPr algn="just"/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Торговый флот Германии насчитывает 2200 современных морских судов.</a:t>
            </a:r>
          </a:p>
        </p:txBody>
      </p:sp>
    </p:spTree>
    <p:extLst>
      <p:ext uri="{BB962C8B-B14F-4D97-AF65-F5344CB8AC3E}">
        <p14:creationId xmlns:p14="http://schemas.microsoft.com/office/powerpoint/2010/main" val="376259335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898</Words>
  <Application>Microsoft Office PowerPoint</Application>
  <PresentationFormat>Широкоэкранный</PresentationFormat>
  <Paragraphs>55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Германия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Германия</dc:title>
  <dc:creator>Семён Должиков</dc:creator>
  <cp:lastModifiedBy>Семён Должиков</cp:lastModifiedBy>
  <cp:revision>7</cp:revision>
  <dcterms:created xsi:type="dcterms:W3CDTF">2025-04-09T04:19:19Z</dcterms:created>
  <dcterms:modified xsi:type="dcterms:W3CDTF">2025-04-09T05:22:36Z</dcterms:modified>
</cp:coreProperties>
</file>