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9" r:id="rId3"/>
    <p:sldMasterId id="2147483701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9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26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5013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408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8961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63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05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63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6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654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0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891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32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15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055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213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83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56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78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44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804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285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12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4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7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01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6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9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C6CB29A-D1C4-4389-B45D-06F9D2F51F7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F82AAF0-A62E-4AB3-9DA0-8C1CE516F5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3100" y="365144"/>
            <a:ext cx="9144000" cy="179383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Segoe Print" panose="02000600000000000000" pitchFamily="2" charset="0"/>
              </a:rPr>
              <a:t>Условия прорастания семян.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1026" name="Picture 2" descr="Картинки по запросу семеч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3543300"/>
            <a:ext cx="4283242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семеч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2005570"/>
            <a:ext cx="5727700" cy="3585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семеч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243012" y="1572251"/>
            <a:ext cx="2236787" cy="178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994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сем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50" y="2427597"/>
            <a:ext cx="7038626" cy="443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7500" y="303937"/>
            <a:ext cx="1143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Segoe Print" panose="02000600000000000000" pitchFamily="2" charset="0"/>
              </a:rPr>
              <a:t>Образовавшееся семя, как правило, прорастает не сразу. Сначала оно находится в покое.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500" y="1134934"/>
            <a:ext cx="5695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0" i="0" dirty="0" smtClean="0">
                <a:effectLst/>
                <a:latin typeface="Segoe Print" panose="02000600000000000000" pitchFamily="2" charset="0"/>
                <a:cs typeface="Times New Roman" panose="02020603050405020304" pitchFamily="18" charset="0"/>
              </a:rPr>
              <a:t>Покой семян может быть связан:</a:t>
            </a:r>
            <a:endParaRPr lang="ru-RU" sz="2400" dirty="0"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500" y="1638300"/>
            <a:ext cx="1083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Segoe Print" panose="02000600000000000000" pitchFamily="2" charset="0"/>
              </a:rPr>
              <a:t>С отсутствий усливий для прорастаний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Segoe Print" panose="02000600000000000000" pitchFamily="2" charset="0"/>
              </a:rPr>
              <a:t>С недоразвитием зародыша</a:t>
            </a:r>
          </a:p>
          <a:p>
            <a:pPr marL="342900" indent="-342900">
              <a:buFont typeface="Segoe Print" panose="02000600000000000000" pitchFamily="2" charset="0"/>
              <a:buChar char="→"/>
            </a:pPr>
            <a:r>
              <a:rPr lang="ru-RU" sz="2400" dirty="0" smtClean="0">
                <a:latin typeface="Segoe Print" panose="02000600000000000000" pitchFamily="2" charset="0"/>
              </a:rPr>
              <a:t>С наличием веществ, тормозящих проростание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341995"/>
            <a:ext cx="4152900" cy="27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157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воздух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2" y="-355754"/>
            <a:ext cx="11393422" cy="537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вод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01670">
            <a:off x="1597607" y="5153771"/>
            <a:ext cx="3846469" cy="140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67" y="2329839"/>
            <a:ext cx="7716033" cy="435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8755693" y="-601249"/>
            <a:ext cx="3093930" cy="4296427"/>
          </a:xfrm>
          <a:prstGeom prst="straightConnector1">
            <a:avLst/>
          </a:prstGeom>
          <a:ln w="63500"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0208" y="225468"/>
            <a:ext cx="8574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Segoe Print" pitchFamily="2" charset="0"/>
              </a:rPr>
              <a:t>Главными условиями прорастания семян является: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10214975" y="-258661"/>
            <a:ext cx="19415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Картинки по запросу тепло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721" y="3741385"/>
            <a:ext cx="3458485" cy="16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49764" y="499321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dirty="0">
                <a:latin typeface="Segoe Print" pitchFamily="2" charset="0"/>
              </a:rPr>
              <a:t>Вода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90511" y="1610462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2)Воздух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7650" y="3325846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3)Тепло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7650" y="717889"/>
            <a:ext cx="10545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Segoe Print" pitchFamily="2" charset="0"/>
              </a:rPr>
              <a:t>Главное необходимое условие прорастания семян — это попадание воды в семя через семявход.</a:t>
            </a:r>
          </a:p>
        </p:txBody>
      </p:sp>
    </p:spTree>
    <p:extLst>
      <p:ext uri="{BB962C8B-B14F-4D97-AF65-F5344CB8AC3E}">
        <p14:creationId xmlns:p14="http://schemas.microsoft.com/office/powerpoint/2010/main" val="35011996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1" t="19392" r="12979" b="37200"/>
          <a:stretch/>
        </p:blipFill>
        <p:spPr bwMode="auto">
          <a:xfrm>
            <a:off x="5974917" y="2836248"/>
            <a:ext cx="5311036" cy="367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38828" y="621589"/>
            <a:ext cx="1093522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cs typeface="Arial" pitchFamily="34" charset="0"/>
              </a:rPr>
              <a:t>Первым семя покидает зародышевый корешок.</a:t>
            </a:r>
            <a:r>
              <a:rPr lang="ru-RU" sz="2400" dirty="0">
                <a:latin typeface="Segoe Print" pitchFamily="2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cs typeface="Arial" pitchFamily="34" charset="0"/>
              </a:rPr>
              <a:t>Это необходимо для закрепления растения в почве и перехода к самостоятельному почвенному питанию.</a:t>
            </a:r>
            <a:r>
              <a:rPr lang="ru-RU" sz="2400" dirty="0">
                <a:latin typeface="Segoe Print" pitchFamily="2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cs typeface="Arial" pitchFamily="34" charset="0"/>
              </a:rPr>
              <a:t>Эндосперм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cs typeface="Arial" pitchFamily="34" charset="0"/>
              </a:rPr>
              <a:t> постепенно сморщивается, его вещества расходуются на рост корешка.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cs typeface="Arial" pitchFamily="34" charset="0"/>
              </a:rPr>
              <a:t> </a:t>
            </a:r>
            <a:r>
              <a:rPr lang="ru-RU" sz="2400" dirty="0">
                <a:latin typeface="Segoe Print" pitchFamily="2" charset="0"/>
              </a:rPr>
              <a:t>Теперь, когда всё семя может опереться на корни, оно выносится вверх растущим стеблем. Стебель, в отличие от корня, стремится к свету.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145" y="3543317"/>
            <a:ext cx="52150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Segoe Print" pitchFamily="2" charset="0"/>
              </a:rPr>
              <a:t>Время прорастания семени зависит от: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Segoe Print" pitchFamily="2" charset="0"/>
              </a:rPr>
              <a:t>Температуры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Segoe Print" pitchFamily="2" charset="0"/>
              </a:rPr>
              <a:t>Вида растения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Segoe Print" pitchFamily="2" charset="0"/>
              </a:rPr>
              <a:t>Количества запасных питательных веществ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Segoe Print" pitchFamily="2" charset="0"/>
              </a:rPr>
              <a:t>Качества семени</a:t>
            </a:r>
          </a:p>
        </p:txBody>
      </p:sp>
    </p:spTree>
    <p:extLst>
      <p:ext uri="{BB962C8B-B14F-4D97-AF65-F5344CB8AC3E}">
        <p14:creationId xmlns:p14="http://schemas.microsoft.com/office/powerpoint/2010/main" val="13933960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Картинки по запросу строение семени подсолнечни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8229"/>
          <a:stretch/>
        </p:blipFill>
        <p:spPr bwMode="auto">
          <a:xfrm>
            <a:off x="5822948" y="1106703"/>
            <a:ext cx="2166937" cy="223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0282" y="212942"/>
            <a:ext cx="84401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Segoe Print" pitchFamily="2" charset="0"/>
              </a:rPr>
              <a:t>Строение различных семян</a:t>
            </a:r>
            <a:endParaRPr lang="ru-RU" sz="4400" dirty="0">
              <a:latin typeface="Segoe Print" pitchFamily="2" charset="0"/>
            </a:endParaRPr>
          </a:p>
        </p:txBody>
      </p:sp>
      <p:pic>
        <p:nvPicPr>
          <p:cNvPr id="3074" name="Picture 2" descr="Картинки по запросу строение семени ман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767" y="1016243"/>
            <a:ext cx="3865888" cy="289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69270" y="4221296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Script" pitchFamily="34" charset="0"/>
              </a:rPr>
              <a:t>Манго</a:t>
            </a:r>
          </a:p>
        </p:txBody>
      </p:sp>
      <p:pic>
        <p:nvPicPr>
          <p:cNvPr id="3076" name="Picture 4" descr="Картинки по запросу строение семени авокад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982383"/>
            <a:ext cx="56673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4685" y="4403451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Script" pitchFamily="34" charset="0"/>
              </a:rPr>
              <a:t>Авокадо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0072" y="3307143"/>
            <a:ext cx="1390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Script" pitchFamily="34" charset="0"/>
              </a:rPr>
              <a:t>Подсолнечник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1561" y="5073407"/>
            <a:ext cx="10817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Перикарпий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часть плода семенных растений. Оболочка, окружающая семена и формирующая внешний вид и форму плода, обычно составляет основную часть плода и служит для защиты семян от внешних воздействий.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1040850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712" y="138340"/>
            <a:ext cx="5047230" cy="2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0" y="2984978"/>
            <a:ext cx="5812121" cy="327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0" y="153197"/>
            <a:ext cx="4204633" cy="237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Картинки по запросу строение семени авокад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806" y="3150911"/>
            <a:ext cx="56673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10571967" y="6388274"/>
            <a:ext cx="1138214" cy="914400"/>
          </a:xfrm>
          <a:prstGeom prst="straightConnector1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5446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40" y="297151"/>
            <a:ext cx="11820394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Segoe Print" pitchFamily="2" charset="0"/>
              </a:rPr>
              <a:t>Температура также играет немаловажную роль в прорастании семян. Для прорастания семян разных растений благоприятными являются разные температуры. Одни прорастают при температуре выше +15 °C (огурцы, перец, кукуруза), другим достаточно чуть выше +2 °C (укроп, редис, пшеница, рожь, морковь).</a:t>
            </a:r>
          </a:p>
        </p:txBody>
      </p:sp>
      <p:sp>
        <p:nvSpPr>
          <p:cNvPr id="3" name="AutoShape 4" descr="Картинки по запросу семя перц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семя перц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3" descr="Картинки по запросу семя редис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5" descr="Картинки по запросу семя редис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8" descr="Картинки по запросу тепло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781" y="3206663"/>
            <a:ext cx="3954886" cy="185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Картинки по запросу температура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142" y="3401150"/>
            <a:ext cx="3277247" cy="331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5759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семя огур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055" y="466965"/>
            <a:ext cx="23812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23139" y="2806899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Огурец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02" y="396978"/>
            <a:ext cx="3102795" cy="232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624" y="2800916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Перец 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6" name="Picture 9" descr="Картинки по запросу семя кукуруз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90" y="2871391"/>
            <a:ext cx="3373378" cy="23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80624" y="5179492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Кукуруза 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8" name="Picture 11" descr="Картинки по запросу семя укроп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5" y="695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6824" y="2127956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Укроп 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" y="3375282"/>
            <a:ext cx="2319409" cy="17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9464" y="509164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Редис 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12" name="Picture 18" descr="Картинки по запросу семя пшениц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22" y="278609"/>
            <a:ext cx="31051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15258" y="2421734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Пшеница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6146" name="Picture 2" descr="Картинки по запросу семя рожь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76" y="3535741"/>
            <a:ext cx="2925829" cy="217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923741" y="5775373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Рожь 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6148" name="Picture 4" descr="Картинки по запросу семя морков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373" y="3772328"/>
            <a:ext cx="23812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509154" y="532658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Морковь </a:t>
            </a:r>
            <a:endParaRPr lang="ru-RU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2829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4" grpId="0"/>
      <p:bldP spid="15" grpId="0"/>
      <p:bldP spid="16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237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Franklin Gothic Book</vt:lpstr>
      <vt:lpstr>Franklin Gothic Medium</vt:lpstr>
      <vt:lpstr>Segoe Print</vt:lpstr>
      <vt:lpstr>Segoe Script</vt:lpstr>
      <vt:lpstr>Times New Roman</vt:lpstr>
      <vt:lpstr>Trebuchet MS</vt:lpstr>
      <vt:lpstr>Tunga</vt:lpstr>
      <vt:lpstr>Wingdings</vt:lpstr>
      <vt:lpstr>Wingdings 2</vt:lpstr>
      <vt:lpstr>Wingdings 3</vt:lpstr>
      <vt:lpstr>Аспект</vt:lpstr>
      <vt:lpstr>Тема Office</vt:lpstr>
      <vt:lpstr>Остин</vt:lpstr>
      <vt:lpstr>Углы</vt:lpstr>
      <vt:lpstr>Условия прорастания семян.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прорастания семян.</dc:title>
  <dc:creator>User</dc:creator>
  <cp:lastModifiedBy>User</cp:lastModifiedBy>
  <cp:revision>12</cp:revision>
  <dcterms:created xsi:type="dcterms:W3CDTF">2019-10-16T11:48:06Z</dcterms:created>
  <dcterms:modified xsi:type="dcterms:W3CDTF">2019-10-17T02:47:31Z</dcterms:modified>
</cp:coreProperties>
</file>