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66" r:id="rId4"/>
    <p:sldId id="267" r:id="rId5"/>
    <p:sldId id="257" r:id="rId6"/>
    <p:sldId id="270" r:id="rId7"/>
    <p:sldId id="271" r:id="rId8"/>
    <p:sldId id="259" r:id="rId9"/>
    <p:sldId id="260" r:id="rId10"/>
    <p:sldId id="269" r:id="rId11"/>
    <p:sldId id="261" r:id="rId12"/>
    <p:sldId id="264" r:id="rId13"/>
    <p:sldId id="268" r:id="rId14"/>
    <p:sldId id="27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5" autoAdjust="0"/>
    <p:restoredTop sz="99145" autoAdjust="0"/>
  </p:normalViewPr>
  <p:slideViewPr>
    <p:cSldViewPr>
      <p:cViewPr>
        <p:scale>
          <a:sx n="75" d="100"/>
          <a:sy n="75" d="100"/>
        </p:scale>
        <p:origin x="-9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517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1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27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28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77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607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10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847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508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900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3E3F-4795-46C0-ABBE-1D42F3654BB3}" type="datetimeFigureOut">
              <a:rPr lang="ru-RU" smtClean="0"/>
              <a:pPr/>
              <a:t>25.03.2019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5510-410C-4CBC-83D3-A56680666F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312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3.pn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0;&#1086;&#1084;&#1073;&#1080;&#1085;&#1072;&#1090;&#1086;&#1088;&#1080;&#1082;&#1072;" TargetMode="External"/><Relationship Id="rId7" Type="http://schemas.openxmlformats.org/officeDocument/2006/relationships/hyperlink" Target="https://www.google.ru/search?ie=UTF-8&amp;hl=ru&amp;q=&#1082;&#1086;&#1084;&#1073;&#1080;&#1085;&#1072;&#1090;&#1086;&#1088;&#1080;&#1082;&#1072;" TargetMode="External"/><Relationship Id="rId2" Type="http://schemas.openxmlformats.org/officeDocument/2006/relationships/hyperlink" Target="https://youtu.be/42gmCTdKwH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ernam.ru/book_e_math.php?id=55" TargetMode="External"/><Relationship Id="rId5" Type="http://schemas.openxmlformats.org/officeDocument/2006/relationships/hyperlink" Target="https://yandex.ru/images/search?text=&#1082;&#1086;&#1084;&#1073;&#1080;&#1085;&#1072;&#1090;&#1086;&#1088;&#1080;&#1082;&#1072;" TargetMode="External"/><Relationship Id="rId4" Type="http://schemas.openxmlformats.org/officeDocument/2006/relationships/hyperlink" Target="http://ya-znau.ru/znaniya/zn/8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5" y="1124744"/>
            <a:ext cx="6491552" cy="486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7384"/>
            <a:ext cx="7772400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омбинаторные 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437112"/>
            <a:ext cx="3600400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выполнил: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Семён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Ученик 5 Б класса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Татьяна Викторовна </a:t>
            </a:r>
            <a:r>
              <a:rPr lang="ru-RU" sz="2400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Твердохлеб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4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96" y="71695"/>
            <a:ext cx="3497802" cy="392880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2459514"/>
              </p:ext>
            </p:extLst>
          </p:nvPr>
        </p:nvGraphicFramePr>
        <p:xfrm>
          <a:off x="3563888" y="1988838"/>
          <a:ext cx="5472610" cy="403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4522"/>
                <a:gridCol w="1094522"/>
                <a:gridCol w="1094522"/>
                <a:gridCol w="1094522"/>
                <a:gridCol w="1094522"/>
              </a:tblGrid>
              <a:tr h="806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6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3707740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Кол-во дней</a:t>
            </a:r>
            <a:endParaRPr lang="ru-RU" dirty="0">
              <a:latin typeface="Segoe Print" pitchFamily="2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13469" y="2370946"/>
            <a:ext cx="1650419" cy="1562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913469" y="3307050"/>
            <a:ext cx="1650419" cy="626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13469" y="3933056"/>
            <a:ext cx="15784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913469" y="3910990"/>
            <a:ext cx="1650419" cy="958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13469" y="3933056"/>
            <a:ext cx="1650419" cy="1750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39952" y="692696"/>
            <a:ext cx="12803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20276" y="69269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276" y="692696"/>
            <a:ext cx="879917" cy="1296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20276" y="692696"/>
            <a:ext cx="203204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20276" y="692696"/>
            <a:ext cx="318417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52328" y="323364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Кол-во фруктов.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8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138" y="116632"/>
            <a:ext cx="8678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     Более сложная задача: 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>Ч</a:t>
            </a: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еловек пришёл на почту для того чтобы отправить письмо. Ему предложили на выбор 6 разных конвертов, 8 разных марок и два способа доставки        (поезд и самолёт).</a:t>
            </a:r>
          </a:p>
          <a:p>
            <a:pPr algn="just"/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     Вопрос: каким количеством способов он может отправить письмо?</a:t>
            </a:r>
            <a:endParaRPr lang="ru-RU" sz="20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6" name="AutoShape 18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4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6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8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30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32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34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8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8" descr="ÐÐ°ÑÑÐ¸Ð½ÐºÐ¸ Ð¿Ð¾ Ð·Ð°Ð¿ÑÐ¾ÑÑ ÐºÐ¾Ð½Ð²ÐµÑ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543477"/>
            <a:ext cx="1017905" cy="1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Ð°ÑÑÐ¸Ð½ÐºÐ¸ Ð¿Ð¾ Ð·Ð°Ð¿ÑÐ¾ÑÑ ÐºÐ¾Ð½Ð²ÐµÑ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571744"/>
            <a:ext cx="991853" cy="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ÐÐ°ÑÑÐ¸Ð½ÐºÐ¸ Ð¿Ð¾ Ð·Ð°Ð¿ÑÐ¾ÑÑ ÐºÐ¾Ð½Ð²ÐµÑ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7750"/>
            <a:ext cx="1357322" cy="87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7" y="2392444"/>
            <a:ext cx="1051888" cy="144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ÐÐ°ÑÑÐ¸Ð½ÐºÐ¸ Ð¿Ð¾ Ð·Ð°Ð¿ÑÐ¾ÑÑ ÐºÐ¾Ð½Ð²ÐµÑ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3102" y="2608110"/>
            <a:ext cx="1361511" cy="9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ÐÐ°ÑÑÐ¸Ð½ÐºÐ¸ Ð¿Ð¾ Ð·Ð°Ð¿ÑÐ¾ÑÑ ÐºÐ¾Ð½Ð²ÐµÑÑ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9926" y="2571744"/>
            <a:ext cx="1566850" cy="11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14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16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18" descr="ÐÐ°ÑÑÐ¸Ð½ÐºÐ¸ Ð¿Ð¾ Ð·Ð°Ð¿ÑÐ¾ÑÑ ÐºÐ¾Ð½Ð²ÐµÑÑ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5" descr="ÐÐ°ÑÑÐ¸Ð½ÐºÐ¸ Ð¿Ð¾ Ð·Ð°Ð¿ÑÐ¾ÑÑ Ð¿Ð¾ÐµÐ·Ð´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0" descr="ÐÐ°ÑÑÐ¸Ð½ÐºÐ¸ Ð¿Ð¾ Ð·Ð°Ð¿ÑÐ¾ÑÑ Ð¼Ð°ÑÐºÐ¸ Ð½Ð° ÐºÐ¾Ð½Ð²ÐµÑÑ ÑÐ¾ÑÐ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997988"/>
            <a:ext cx="1035244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4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3997988"/>
            <a:ext cx="877060" cy="6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4028195"/>
            <a:ext cx="794140" cy="72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933056"/>
            <a:ext cx="875029" cy="65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881416"/>
            <a:ext cx="637230" cy="7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308" y="3997232"/>
            <a:ext cx="754931" cy="5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462" y="3933056"/>
            <a:ext cx="636765" cy="8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ÐÐ°ÑÑÐ¸Ð½ÐºÐ¸ Ð¿Ð¾ Ð·Ð°Ð¿ÑÐ¾ÑÑ Ð¼Ð°ÑÐºÐ¸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92" y="3933056"/>
            <a:ext cx="650169" cy="78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422142" y="3561382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  <a:cs typeface="Times New Roman" pitchFamily="18" charset="0"/>
              </a:rPr>
              <a:t>марки</a:t>
            </a:r>
            <a:endParaRPr lang="ru-RU" sz="16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3458" y="4783822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  <a:cs typeface="Times New Roman" pitchFamily="18" charset="0"/>
              </a:rPr>
              <a:t>транспорт</a:t>
            </a:r>
            <a:endParaRPr lang="ru-RU" sz="1600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35581" y="2276721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Segoe Print" pitchFamily="2" charset="0"/>
                <a:cs typeface="Times New Roman" pitchFamily="18" charset="0"/>
              </a:rPr>
              <a:t>конверты</a:t>
            </a:r>
            <a:endParaRPr lang="ru-RU" sz="1600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38" name="Picture 48" descr="ÐÐ°ÑÑÐ¸Ð½ÐºÐ¸ Ð¿Ð¾ Ð·Ð°Ð¿ÑÐ¾ÑÑ ÑÐ°Ð¼Ð¾Ð»ÐµÑ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9" y="5059012"/>
            <a:ext cx="2373984" cy="133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489" y="5072074"/>
            <a:ext cx="1827689" cy="132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59537" y="6474822"/>
            <a:ext cx="832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Segoe Print" pitchFamily="2" charset="0"/>
                <a:ea typeface="Microsoft Yi Baiti" pitchFamily="66" charset="0"/>
                <a:cs typeface="Times New Roman" pitchFamily="18" charset="0"/>
              </a:rPr>
              <a:t>Получается: (8 марок х 6 конвертов) х 2 способа доставки = 96 способов.</a:t>
            </a:r>
            <a:endParaRPr lang="ru-RU" sz="1600" dirty="0">
              <a:latin typeface="Segoe Print" pitchFamily="2" charset="0"/>
              <a:ea typeface="Microsoft Yi Baiti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4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707138" y="3353300"/>
            <a:ext cx="20882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3357562"/>
            <a:ext cx="2088232" cy="2159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357298"/>
            <a:ext cx="18669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55575" y="3365743"/>
            <a:ext cx="20882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6" descr="ÐÐ°ÑÑÐ¸Ð½ÐºÐ¸ Ð¿Ð¾ Ð·Ð°Ð¿ÑÐ¾ÑÑ Ð»Ð°ÑÑÐ¸Ðº Ð½Ð° Ð¿ÑÐ¾Ð·ÑÐ°ÑÐ½Ð¾Ð¼ ÑÐ¾Ð½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84268" y="3356992"/>
            <a:ext cx="208823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 descr="ÐÐ°ÑÑÐ¸Ð½ÐºÐ¸ Ð¿Ð¾ Ð·Ð°Ð¿ÑÐ¾ÑÑ ÐºÑÐ±Ð¸Ðº ÑÑÐ±Ð¸ÐºÐ°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92880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ÐÐ°ÑÑÐ¸Ð½ÐºÐ¸ Ð¿Ð¾ Ð·Ð°Ð¿ÑÐ¾ÑÑ Ð¿ÑÐµÐ´Ð¼Ðµ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500174"/>
            <a:ext cx="180907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3" descr="ÐÑÐ±Ð¸Ðº Ð ÑÐ±Ð¸ÐºÐ° ShengShou 2x2 Aurora Ð§ÐµÑÐ½Ñ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2000240"/>
            <a:ext cx="1264029" cy="1145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47667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Print" pitchFamily="2" charset="0"/>
              </a:rPr>
              <a:t>  Для того чтобы закрепить материал, я рассмотрел ещё одну задачу:  Каким количеством способов можно разложить предметы в ряд?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9721" y="5877272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Segoe Print" pitchFamily="2" charset="0"/>
              </a:rPr>
              <a:t>4х3х2х1=24 способа.</a:t>
            </a:r>
            <a:endParaRPr lang="ru-RU" sz="20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647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09E-6 L 0.25834 0.333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7216E-6 L -0.24844 0.317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9046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Segoe Print" pitchFamily="2" charset="0"/>
                <a:cs typeface="Times New Roman" pitchFamily="18" charset="0"/>
              </a:rPr>
              <a:t>Выводы:</a:t>
            </a:r>
            <a:br>
              <a:rPr lang="ru-RU" sz="4000" b="1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Segoe Print" pitchFamily="2" charset="0"/>
              </a:rPr>
              <a:t>Комбинаторика </a:t>
            </a:r>
            <a:r>
              <a:rPr lang="ru-RU" sz="2000" dirty="0">
                <a:latin typeface="Segoe Print" pitchFamily="2" charset="0"/>
              </a:rPr>
              <a:t>- раздел математики который, учит логически думать, мыслить нестандартно, повышает заинтересованность в изучении математики, развивает воображение и смекалку. Применяется во многих сферах деятельности людей. 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000" dirty="0">
                <a:latin typeface="Segoe Print" pitchFamily="2" charset="0"/>
                <a:cs typeface="Times New Roman" pitchFamily="18" charset="0"/>
              </a:rPr>
            </a:br>
            <a:r>
              <a:rPr lang="ru-RU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dirty="0">
                <a:latin typeface="Segoe Print" pitchFamily="2" charset="0"/>
                <a:cs typeface="Times New Roman" pitchFamily="18" charset="0"/>
              </a:rPr>
            </a:br>
            <a:r>
              <a:rPr lang="ru-RU" sz="2000" dirty="0" smtClean="0">
                <a:latin typeface="Segoe Print" pitchFamily="2" charset="0"/>
                <a:cs typeface="Times New Roman" pitchFamily="18" charset="0"/>
              </a:rPr>
              <a:t>С помощью этого раздела я узнал много интересного и полезного. Открыл для себя новые знания и научился решать комбинаторные задачи. </a:t>
            </a:r>
            <a:br>
              <a:rPr lang="ru-RU" sz="2000" dirty="0" smtClean="0">
                <a:latin typeface="Segoe Print" pitchFamily="2" charset="0"/>
                <a:cs typeface="Times New Roman" pitchFamily="18" charset="0"/>
              </a:rPr>
            </a:br>
            <a:r>
              <a:rPr lang="ru-RU" sz="2000" dirty="0">
                <a:latin typeface="Segoe Print" pitchFamily="2" charset="0"/>
              </a:rPr>
              <a:t> </a:t>
            </a:r>
            <a:r>
              <a:rPr lang="ru-RU" sz="2000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000" dirty="0">
                <a:latin typeface="Segoe Print" pitchFamily="2" charset="0"/>
                <a:cs typeface="Times New Roman" pitchFamily="18" charset="0"/>
              </a:rPr>
            </a:br>
            <a:endParaRPr lang="ru-RU" sz="2000" dirty="0"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522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Интернет ресурсы</a:t>
            </a:r>
            <a:r>
              <a:rPr lang="ru-RU" dirty="0" smtClean="0"/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>
            <a:hlinkClick r:id="rId2"/>
          </p:cNvPr>
          <p:cNvSpPr/>
          <p:nvPr/>
        </p:nvSpPr>
        <p:spPr>
          <a:xfrm>
            <a:off x="539552" y="980728"/>
            <a:ext cx="5621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hlinkClick r:id="rId2"/>
              </a:rPr>
              <a:t>https://youtu.be/42gmCTdKwH8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hlinkClick r:id="rId3"/>
          </p:cNvPr>
          <p:cNvSpPr/>
          <p:nvPr/>
        </p:nvSpPr>
        <p:spPr>
          <a:xfrm>
            <a:off x="539552" y="1700808"/>
            <a:ext cx="7923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https://ru.wikipedia.org/wiki/</a:t>
            </a:r>
            <a:r>
              <a:rPr lang="ru-RU" sz="3200" dirty="0" smtClean="0">
                <a:solidFill>
                  <a:srgbClr val="00B050"/>
                </a:solidFill>
              </a:rPr>
              <a:t>Комбинаторика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hlinkClick r:id="rId4"/>
          </p:cNvPr>
          <p:cNvSpPr/>
          <p:nvPr/>
        </p:nvSpPr>
        <p:spPr>
          <a:xfrm>
            <a:off x="539552" y="2420888"/>
            <a:ext cx="5603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http://ya-znau.ru/znaniya/zn/80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hlinkClick r:id="rId5"/>
          </p:cNvPr>
          <p:cNvSpPr/>
          <p:nvPr/>
        </p:nvSpPr>
        <p:spPr>
          <a:xfrm>
            <a:off x="539552" y="3105835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https://yandex.ru/images/search?text=</a:t>
            </a:r>
            <a:r>
              <a:rPr lang="ru-RU" sz="3200" dirty="0" smtClean="0">
                <a:solidFill>
                  <a:srgbClr val="FFC000"/>
                </a:solidFill>
              </a:rPr>
              <a:t>комбинаторика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>
            <a:hlinkClick r:id="rId6"/>
          </p:cNvPr>
          <p:cNvSpPr/>
          <p:nvPr/>
        </p:nvSpPr>
        <p:spPr>
          <a:xfrm>
            <a:off x="539552" y="4221088"/>
            <a:ext cx="737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http://sernam.ru/book_e_math.php?id=55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hlinkClick r:id="rId7"/>
          </p:cNvPr>
          <p:cNvSpPr/>
          <p:nvPr/>
        </p:nvSpPr>
        <p:spPr>
          <a:xfrm>
            <a:off x="539552" y="486916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https://www.google.ru/search?ie=UTF-8&amp;hl=ru&amp;q=</a:t>
            </a:r>
            <a:r>
              <a:rPr lang="ru-RU" sz="3200" dirty="0" smtClean="0">
                <a:solidFill>
                  <a:srgbClr val="00B0F0"/>
                </a:solidFill>
              </a:rPr>
              <a:t>комбинаторика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´Ð»Ñ Ð¿ÑÐµÐ·ÐµÐ½ÑÐ°ÑÐ¸Ð¸ Ð¡Ð¿Ð°ÑÐ¸Ð±Ð¾ Ð·Ð° Ð²Ð½Ð¸Ð¼Ð°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ruskino.ru/media/gallery/18465/aOzcglmRkdtMQIXcDbe0JN0GUs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052" y="1174203"/>
            <a:ext cx="3330907" cy="54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9268" y="1268760"/>
            <a:ext cx="5975130" cy="2911365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latin typeface="Segoe Print" pitchFamily="2" charset="0"/>
                <a:cs typeface="Times New Roman" pitchFamily="18" charset="0"/>
              </a:rPr>
              <a:t>Комбинаторные задачи.</a:t>
            </a:r>
            <a:endParaRPr lang="ru-RU" sz="4000" dirty="0">
              <a:ln w="0">
                <a:solidFill>
                  <a:schemeClr val="accent1">
                    <a:lumMod val="50000"/>
                  </a:schemeClr>
                </a:solidFill>
              </a:ln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8556" y="4437112"/>
            <a:ext cx="4285446" cy="1477359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Segoe Print" pitchFamily="2" charset="0"/>
              </a:rPr>
              <a:t>Работу </a:t>
            </a:r>
            <a:r>
              <a:rPr lang="ru-RU" sz="1800" dirty="0" smtClean="0">
                <a:latin typeface="Segoe Print" pitchFamily="2" charset="0"/>
              </a:rPr>
              <a:t>выполнил:</a:t>
            </a:r>
            <a:endParaRPr lang="ru-RU" sz="1800" dirty="0">
              <a:latin typeface="Segoe Print" pitchFamily="2" charset="0"/>
            </a:endParaRPr>
          </a:p>
          <a:p>
            <a:pPr algn="l"/>
            <a:r>
              <a:rPr lang="ru-RU" sz="1800" dirty="0" err="1" smtClean="0">
                <a:latin typeface="Segoe Print" pitchFamily="2" charset="0"/>
              </a:rPr>
              <a:t>Должиков</a:t>
            </a:r>
            <a:r>
              <a:rPr lang="ru-RU" sz="1800" dirty="0" smtClean="0">
                <a:latin typeface="Segoe Print" pitchFamily="2" charset="0"/>
              </a:rPr>
              <a:t> Семён Александрович, ученик 5Б </a:t>
            </a:r>
            <a:r>
              <a:rPr lang="ru-RU" sz="1800" dirty="0">
                <a:latin typeface="Segoe Print" pitchFamily="2" charset="0"/>
              </a:rPr>
              <a:t>класса МБОУ СОШ №1 г. Бердска</a:t>
            </a:r>
          </a:p>
          <a:p>
            <a:pPr algn="l"/>
            <a:r>
              <a:rPr lang="ru-RU" sz="1800" dirty="0">
                <a:latin typeface="Segoe Print" pitchFamily="2" charset="0"/>
              </a:rPr>
              <a:t>Руководитель: </a:t>
            </a:r>
            <a:r>
              <a:rPr lang="ru-RU" sz="1800" dirty="0" smtClean="0">
                <a:latin typeface="Segoe Print" pitchFamily="2" charset="0"/>
              </a:rPr>
              <a:t>Татьяна Викторовна </a:t>
            </a:r>
            <a:r>
              <a:rPr lang="ru-RU" sz="1800" dirty="0" err="1" smtClean="0">
                <a:latin typeface="Segoe Print" pitchFamily="2" charset="0"/>
              </a:rPr>
              <a:t>Твердохлеб</a:t>
            </a:r>
            <a:r>
              <a:rPr lang="ru-RU" sz="1800" dirty="0" smtClean="0">
                <a:latin typeface="Segoe Print" pitchFamily="2" charset="0"/>
              </a:rPr>
              <a:t>, </a:t>
            </a:r>
            <a:r>
              <a:rPr lang="ru-RU" sz="1800" dirty="0">
                <a:latin typeface="Segoe Print" pitchFamily="2" charset="0"/>
              </a:rPr>
              <a:t>учитель </a:t>
            </a:r>
            <a:r>
              <a:rPr lang="ru-RU" sz="1800" dirty="0" smtClean="0">
                <a:latin typeface="Segoe Print" pitchFamily="2" charset="0"/>
              </a:rPr>
              <a:t>математики </a:t>
            </a:r>
            <a:r>
              <a:rPr lang="ru-RU" sz="1800" dirty="0">
                <a:latin typeface="Segoe Print" pitchFamily="2" charset="0"/>
              </a:rPr>
              <a:t>МБОУ СОШ №</a:t>
            </a:r>
            <a:r>
              <a:rPr lang="ru-RU" sz="1800" dirty="0" smtClean="0">
                <a:latin typeface="Segoe Print" pitchFamily="2" charset="0"/>
              </a:rPr>
              <a:t>1</a:t>
            </a:r>
            <a:r>
              <a:rPr lang="en-US" sz="1800" dirty="0" smtClean="0">
                <a:latin typeface="Segoe Print" pitchFamily="2" charset="0"/>
              </a:rPr>
              <a:t>  </a:t>
            </a:r>
            <a:r>
              <a:rPr lang="ru-RU" sz="1800" dirty="0" smtClean="0">
                <a:latin typeface="Segoe Print" pitchFamily="2" charset="0"/>
              </a:rPr>
              <a:t> </a:t>
            </a:r>
            <a:r>
              <a:rPr lang="ru-RU" sz="1800" dirty="0">
                <a:latin typeface="Segoe Print" pitchFamily="2" charset="0"/>
              </a:rPr>
              <a:t>г. Бердска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8373" y="129543"/>
            <a:ext cx="8379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Segoe Script" pitchFamily="34" charset="0"/>
              </a:rPr>
              <a:t>XIV открытая региональная научно-практическая конференция школьников </a:t>
            </a:r>
            <a:r>
              <a:rPr lang="ru-RU" sz="2400" b="1" dirty="0" smtClean="0">
                <a:latin typeface="Segoe Script" pitchFamily="34" charset="0"/>
              </a:rPr>
              <a:t>"Эврика"</a:t>
            </a:r>
            <a:endParaRPr lang="ru-RU" sz="2400" dirty="0">
              <a:latin typeface="Segoe Script" pitchFamily="34" charset="0"/>
            </a:endParaRPr>
          </a:p>
        </p:txBody>
      </p:sp>
      <p:pic>
        <p:nvPicPr>
          <p:cNvPr id="2050" name="Picture 2" descr="http://www.digiseller.ru/preview/120572/p1_91030171938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92374">
            <a:off x="2041728" y="3881199"/>
            <a:ext cx="2815390" cy="19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onlainfilm.me/Post20/99408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79" t="50166" r="2728" b="20638"/>
          <a:stretch/>
        </p:blipFill>
        <p:spPr bwMode="auto">
          <a:xfrm>
            <a:off x="-689435" y="4339390"/>
            <a:ext cx="4840329" cy="251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658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Segoe Script" pitchFamily="34" charset="0"/>
              </a:rPr>
              <a:t>Поч</a:t>
            </a:r>
            <a:r>
              <a:rPr lang="ru-RU" sz="4000" dirty="0" smtClean="0">
                <a:latin typeface="Segoe Print" pitchFamily="2" charset="0"/>
              </a:rPr>
              <a:t>е</a:t>
            </a:r>
            <a:r>
              <a:rPr lang="ru-RU" sz="4000" dirty="0" smtClean="0">
                <a:latin typeface="Segoe Script" pitchFamily="34" charset="0"/>
              </a:rPr>
              <a:t>му я заинт</a:t>
            </a:r>
            <a:r>
              <a:rPr lang="ru-RU" sz="4000" dirty="0" smtClean="0">
                <a:latin typeface="Segoe Print" pitchFamily="2" charset="0"/>
              </a:rPr>
              <a:t>е</a:t>
            </a:r>
            <a:r>
              <a:rPr lang="ru-RU" sz="4000" dirty="0" smtClean="0">
                <a:latin typeface="Segoe Script" pitchFamily="34" charset="0"/>
              </a:rPr>
              <a:t>р</a:t>
            </a:r>
            <a:r>
              <a:rPr lang="ru-RU" sz="4000" dirty="0" smtClean="0">
                <a:latin typeface="Segoe Print" pitchFamily="2" charset="0"/>
              </a:rPr>
              <a:t>е</a:t>
            </a:r>
            <a:r>
              <a:rPr lang="ru-RU" sz="4000" dirty="0" smtClean="0">
                <a:latin typeface="Segoe Script" pitchFamily="34" charset="0"/>
              </a:rPr>
              <a:t>совался этой т</a:t>
            </a:r>
            <a:r>
              <a:rPr lang="ru-RU" sz="4000" dirty="0" smtClean="0">
                <a:latin typeface="Segoe Print" pitchFamily="2" charset="0"/>
              </a:rPr>
              <a:t>е</a:t>
            </a:r>
            <a:r>
              <a:rPr lang="ru-RU" sz="4000" dirty="0" smtClean="0">
                <a:latin typeface="Segoe Script" pitchFamily="34" charset="0"/>
              </a:rPr>
              <a:t>мой</a:t>
            </a:r>
            <a:endParaRPr lang="ru-RU" sz="4000" dirty="0"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2708921"/>
            <a:ext cx="822960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Segoe Print" pitchFamily="2" charset="0"/>
              </a:rPr>
              <a:t>    Однажды я последовательно доставал из пенала ручку, резинку и карандаш, мне в голову пришёл вопрос</a:t>
            </a:r>
            <a:r>
              <a:rPr lang="ru-RU" sz="2800" b="1" dirty="0" smtClean="0">
                <a:latin typeface="Segoe Print" pitchFamily="2" charset="0"/>
              </a:rPr>
              <a:t>: </a:t>
            </a:r>
            <a:r>
              <a:rPr lang="en-US" sz="2800" dirty="0" smtClean="0">
                <a:latin typeface="Segoe Print" pitchFamily="2" charset="0"/>
              </a:rPr>
              <a:t>“</a:t>
            </a:r>
            <a:r>
              <a:rPr lang="ru-RU" sz="2800" dirty="0">
                <a:latin typeface="Segoe Print" pitchFamily="2" charset="0"/>
              </a:rPr>
              <a:t>А</a:t>
            </a:r>
            <a:r>
              <a:rPr lang="ru-RU" sz="2800" dirty="0" smtClean="0">
                <a:latin typeface="Segoe Print" pitchFamily="2" charset="0"/>
              </a:rPr>
              <a:t> каким способом  их можно достать ещё и сколько таких способов существует вообще</a:t>
            </a:r>
            <a:r>
              <a:rPr lang="en-US" sz="2800" dirty="0" smtClean="0">
                <a:latin typeface="Segoe Print" pitchFamily="2" charset="0"/>
              </a:rPr>
              <a:t>”</a:t>
            </a:r>
            <a:r>
              <a:rPr lang="ru-RU" sz="2800" dirty="0" smtClean="0">
                <a:latin typeface="Segoe Print" pitchFamily="2" charset="0"/>
              </a:rPr>
              <a:t>. В этом случае посчитать эти способы очень легко.</a:t>
            </a:r>
            <a:endParaRPr lang="ru-RU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08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ÐºÐ°ÑÐ°Ð½Ð´Ð°Ñ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843" y="882438"/>
            <a:ext cx="1508917" cy="15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»Ð°ÑÑÐ¸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71" y="749491"/>
            <a:ext cx="1379072" cy="13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636912"/>
            <a:ext cx="20162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Print" pitchFamily="2" charset="0"/>
              </a:rPr>
              <a:t>Всего 6 способов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1028" name="Picture 4" descr="ÐÐ°ÑÑÐ¸Ð½ÐºÐ¸ Ð¿Ð¾ Ð·Ð°Ð¿ÑÐ¾ÑÑ ÑÑÑÐºÐ° pil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72716"/>
            <a:ext cx="1404156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492919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Segoe Print" pitchFamily="2" charset="0"/>
              </a:rPr>
              <a:t>     Мы решили эту задачу методом подбора вариантов. Но оказывается, что в </a:t>
            </a:r>
            <a:r>
              <a:rPr lang="ru-RU" dirty="0">
                <a:latin typeface="Segoe Print" pitchFamily="2" charset="0"/>
              </a:rPr>
              <a:t>математике есть такой раздел, </a:t>
            </a:r>
            <a:r>
              <a:rPr lang="ru-RU" dirty="0" smtClean="0">
                <a:latin typeface="Segoe Print" pitchFamily="2" charset="0"/>
              </a:rPr>
              <a:t>с помощью которого можно решать подобные задачи. </a:t>
            </a:r>
            <a:r>
              <a:rPr lang="ru-RU" dirty="0">
                <a:latin typeface="Segoe Print" pitchFamily="2" charset="0"/>
              </a:rPr>
              <a:t>Он называется – комбинаторика.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17787"/>
            <a:ext cx="76328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Print" pitchFamily="2" charset="0"/>
              </a:rPr>
              <a:t>Пусть </a:t>
            </a:r>
            <a:r>
              <a:rPr lang="ru-RU" dirty="0" err="1" smtClean="0">
                <a:latin typeface="Segoe Print" pitchFamily="2" charset="0"/>
              </a:rPr>
              <a:t>ручка-р</a:t>
            </a:r>
            <a:r>
              <a:rPr lang="ru-RU" dirty="0" smtClean="0">
                <a:latin typeface="Segoe Print" pitchFamily="2" charset="0"/>
              </a:rPr>
              <a:t>,  резинка-рез,  </a:t>
            </a:r>
            <a:r>
              <a:rPr lang="ru-RU" dirty="0" err="1" smtClean="0">
                <a:latin typeface="Segoe Print" pitchFamily="2" charset="0"/>
              </a:rPr>
              <a:t>карандаш-к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endParaRPr lang="ru-RU" dirty="0" smtClean="0">
              <a:latin typeface="Segoe Print" pitchFamily="2" charset="0"/>
            </a:endParaRPr>
          </a:p>
          <a:p>
            <a:endParaRPr lang="ru-RU" dirty="0">
              <a:latin typeface="Segoe Print" pitchFamily="2" charset="0"/>
            </a:endParaRPr>
          </a:p>
          <a:p>
            <a:endParaRPr lang="ru-RU" dirty="0" smtClean="0">
              <a:latin typeface="Segoe Print" pitchFamily="2" charset="0"/>
            </a:endParaRPr>
          </a:p>
          <a:p>
            <a:endParaRPr lang="ru-RU" dirty="0">
              <a:latin typeface="Segoe Print" pitchFamily="2" charset="0"/>
            </a:endParaRPr>
          </a:p>
          <a:p>
            <a:endParaRPr lang="ru-RU" dirty="0" smtClean="0">
              <a:latin typeface="Segoe Print" pitchFamily="2" charset="0"/>
            </a:endParaRPr>
          </a:p>
          <a:p>
            <a:endParaRPr lang="ru-RU" b="1" dirty="0" smtClean="0">
              <a:latin typeface="Segoe Print" pitchFamily="2" charset="0"/>
            </a:endParaRPr>
          </a:p>
          <a:p>
            <a:endParaRPr lang="ru-RU" b="1" dirty="0">
              <a:latin typeface="Segoe Print" pitchFamily="2" charset="0"/>
            </a:endParaRPr>
          </a:p>
          <a:p>
            <a:endParaRPr lang="ru-RU" b="1" dirty="0" smtClean="0">
              <a:latin typeface="Segoe Print" pitchFamily="2" charset="0"/>
            </a:endParaRPr>
          </a:p>
          <a:p>
            <a:r>
              <a:rPr lang="ru-RU" b="1" dirty="0" err="1" smtClean="0">
                <a:latin typeface="Segoe Print" pitchFamily="2" charset="0"/>
              </a:rPr>
              <a:t>р</a:t>
            </a:r>
            <a:r>
              <a:rPr lang="ru-RU" dirty="0" smtClean="0">
                <a:latin typeface="Segoe Print" pitchFamily="2" charset="0"/>
              </a:rPr>
              <a:t> рез к </a:t>
            </a:r>
          </a:p>
          <a:p>
            <a:r>
              <a:rPr lang="ru-RU" b="1" dirty="0">
                <a:latin typeface="Segoe Print" pitchFamily="2" charset="0"/>
              </a:rPr>
              <a:t>р</a:t>
            </a:r>
            <a:r>
              <a:rPr lang="ru-RU" dirty="0" smtClean="0">
                <a:latin typeface="Segoe Print" pitchFamily="2" charset="0"/>
              </a:rPr>
              <a:t> к </a:t>
            </a:r>
            <a:r>
              <a:rPr lang="ru-RU" dirty="0">
                <a:latin typeface="Segoe Print" pitchFamily="2" charset="0"/>
              </a:rPr>
              <a:t>р</a:t>
            </a:r>
            <a:r>
              <a:rPr lang="ru-RU" dirty="0" smtClean="0">
                <a:latin typeface="Segoe Print" pitchFamily="2" charset="0"/>
              </a:rPr>
              <a:t>ез</a:t>
            </a:r>
          </a:p>
          <a:p>
            <a:r>
              <a:rPr lang="ru-RU" dirty="0" smtClean="0">
                <a:latin typeface="Segoe Print" pitchFamily="2" charset="0"/>
              </a:rPr>
              <a:t>Рез</a:t>
            </a:r>
            <a:r>
              <a:rPr lang="ru-RU" b="1" dirty="0" smtClean="0">
                <a:latin typeface="Segoe Print" pitchFamily="2" charset="0"/>
              </a:rPr>
              <a:t> р </a:t>
            </a:r>
            <a:r>
              <a:rPr lang="ru-RU" dirty="0" smtClean="0">
                <a:latin typeface="Segoe Print" pitchFamily="2" charset="0"/>
              </a:rPr>
              <a:t>к</a:t>
            </a:r>
          </a:p>
          <a:p>
            <a:r>
              <a:rPr lang="ru-RU" dirty="0" smtClean="0">
                <a:latin typeface="Segoe Print" pitchFamily="2" charset="0"/>
              </a:rPr>
              <a:t>К </a:t>
            </a:r>
            <a:r>
              <a:rPr lang="ru-RU" b="1" dirty="0" smtClean="0">
                <a:latin typeface="Segoe Print" pitchFamily="2" charset="0"/>
              </a:rPr>
              <a:t>р</a:t>
            </a:r>
            <a:r>
              <a:rPr lang="ru-RU" dirty="0" smtClean="0">
                <a:latin typeface="Segoe Print" pitchFamily="2" charset="0"/>
              </a:rPr>
              <a:t> рез</a:t>
            </a:r>
          </a:p>
          <a:p>
            <a:r>
              <a:rPr lang="ru-RU" dirty="0">
                <a:latin typeface="Segoe Print" pitchFamily="2" charset="0"/>
              </a:rPr>
              <a:t>р</a:t>
            </a:r>
            <a:r>
              <a:rPr lang="ru-RU" dirty="0" smtClean="0">
                <a:latin typeface="Segoe Print" pitchFamily="2" charset="0"/>
              </a:rPr>
              <a:t>ез к </a:t>
            </a:r>
            <a:r>
              <a:rPr lang="ru-RU" b="1" dirty="0" smtClean="0">
                <a:latin typeface="Segoe Print" pitchFamily="2" charset="0"/>
              </a:rPr>
              <a:t>р</a:t>
            </a:r>
          </a:p>
          <a:p>
            <a:r>
              <a:rPr lang="ru-RU" dirty="0" smtClean="0">
                <a:latin typeface="Segoe Print" pitchFamily="2" charset="0"/>
              </a:rPr>
              <a:t>к рез </a:t>
            </a:r>
            <a:r>
              <a:rPr lang="ru-RU" b="1" dirty="0" smtClean="0">
                <a:latin typeface="Segoe Print" pitchFamily="2" charset="0"/>
              </a:rPr>
              <a:t>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1403648" y="2636912"/>
            <a:ext cx="504056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85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14653"/>
            <a:ext cx="7531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Segoe Script" pitchFamily="34" charset="0"/>
                <a:cs typeface="Times New Roman" pitchFamily="18" charset="0"/>
              </a:rPr>
              <a:t>Для начала необходимо понять что такое Комбинаторика.</a:t>
            </a:r>
            <a:endParaRPr lang="ru-RU" sz="2800" b="1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9694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Segoe Print" pitchFamily="2" charset="0"/>
              </a:rPr>
              <a:t>     Комбинаторика - это раздел математики, изучающий все возможные перестановки элементов, </a:t>
            </a:r>
            <a:r>
              <a:rPr lang="ru-RU" dirty="0">
                <a:latin typeface="Segoe Print" pitchFamily="2" charset="0"/>
              </a:rPr>
              <a:t>цифр, </a:t>
            </a:r>
            <a:r>
              <a:rPr lang="ru-RU" dirty="0" smtClean="0">
                <a:latin typeface="Segoe Print" pitchFamily="2" charset="0"/>
              </a:rPr>
              <a:t>каких-либо данных.</a:t>
            </a:r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 Термин «комбинаторика» был введён в математический обиход Лейбницем, который в 1666 году опубликовал свой труд «Рассуждения о комбинаторном искусстве». </a:t>
            </a:r>
            <a:r>
              <a:rPr lang="ru-RU" dirty="0" smtClean="0">
                <a:latin typeface="Segoe Print" pitchFamily="2" charset="0"/>
              </a:rPr>
              <a:t>Готфрид </a:t>
            </a:r>
            <a:r>
              <a:rPr lang="ru-RU" dirty="0">
                <a:latin typeface="Segoe Print" pitchFamily="2" charset="0"/>
              </a:rPr>
              <a:t>Вильгельм Лейбниц — немецкий философ, логик, математик, механик, физик, юрист, историк, дипломат, изобретатель и языковед</a:t>
            </a:r>
            <a:r>
              <a:rPr lang="ru-RU" dirty="0" smtClean="0">
                <a:latin typeface="Segoe Print" pitchFamily="2" charset="0"/>
              </a:rPr>
              <a:t>.</a:t>
            </a:r>
          </a:p>
          <a:p>
            <a:pPr algn="just"/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dirty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В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науке и в реальной жизни очень часто приходится решать задачи, главным вопросом которых является “Сколькими способами это можно сделать?</a:t>
            </a:r>
            <a:r>
              <a:rPr lang="en-US" dirty="0">
                <a:latin typeface="Segoe Print" pitchFamily="2" charset="0"/>
                <a:cs typeface="Times New Roman" pitchFamily="18" charset="0"/>
              </a:rPr>
              <a:t>”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 Это и есть         комбинаторика.</a:t>
            </a:r>
          </a:p>
          <a:p>
            <a:pPr algn="just"/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Решая такие задачи, приходится составлять различные комбинации из конечного числа элементов и подсчитывать число комбинаций. Такие задачи получили название комбинаторных задач.</a:t>
            </a:r>
          </a:p>
          <a:p>
            <a:pPr algn="just"/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93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ÑÑÐµÑÐ³Ð¾Ð»ÑÐ½Ð¸Ðº Ð¿Ð°ÑÐºÐ°Ð»Ñ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98785"/>
            <a:ext cx="4632696" cy="18983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4980" y="622337"/>
            <a:ext cx="88915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    Треугольник </a:t>
            </a:r>
            <a:r>
              <a:rPr lang="ru-RU" b="1" dirty="0">
                <a:latin typeface="Segoe Print" pitchFamily="2" charset="0"/>
                <a:cs typeface="Times New Roman" pitchFamily="18" charset="0"/>
              </a:rPr>
              <a:t>Паскаля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 — бесконечная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таблица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коэффициентов,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имеющая треугольную форму. В этом треугольнике на вершине и по бокам стоят единицы. Каждое число равно сумме двух расположенных над ним чисел. Строки треугольника симметричны относительно вертикальной оси. Назван в честь Блеза Паскаля. </a:t>
            </a:r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 Треугольник Паскаля помогает решать некоторые комбинаторные задачи.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-27384"/>
            <a:ext cx="57967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Segoe Print" pitchFamily="2" charset="0"/>
              </a:rPr>
              <a:t>Треугольник </a:t>
            </a:r>
            <a:r>
              <a:rPr lang="ru-RU" sz="4000" dirty="0" smtClean="0">
                <a:latin typeface="Segoe Print" pitchFamily="2" charset="0"/>
              </a:rPr>
              <a:t>Паскаля</a:t>
            </a:r>
            <a:endParaRPr lang="ru-RU" sz="4000" dirty="0">
              <a:latin typeface="Segoe Print" pitchFamily="2" charset="0"/>
            </a:endParaRPr>
          </a:p>
        </p:txBody>
      </p:sp>
      <p:pic>
        <p:nvPicPr>
          <p:cNvPr id="7" name="Picture 2" descr="ÐÐ°ÑÑÐ¸Ð½ÐºÐ¸ Ð¿Ð¾ Ð·Ð°Ð¿ÑÐ¾ÑÑ ÐÐ¾Ð¼Ð±Ð¸Ð½Ð°ÑÐ¾ÑÐ¸ÐºÐ°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84" y="2852936"/>
            <a:ext cx="2231125" cy="206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(1+x)^{n}"/>
          <p:cNvSpPr>
            <a:spLocks noChangeAspect="1" noChangeArrowheads="1"/>
          </p:cNvSpPr>
          <p:nvPr/>
        </p:nvSpPr>
        <p:spPr bwMode="auto">
          <a:xfrm>
            <a:off x="5357813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4980" y="5157192"/>
            <a:ext cx="8891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Segoe Print" pitchFamily="2" charset="0"/>
              </a:rPr>
              <a:t>     Рассмотрим задачу, </a:t>
            </a:r>
            <a:r>
              <a:rPr lang="ru-RU" dirty="0">
                <a:latin typeface="Segoe Print" pitchFamily="2" charset="0"/>
              </a:rPr>
              <a:t>которая решается с </a:t>
            </a:r>
            <a:r>
              <a:rPr lang="ru-RU" dirty="0" smtClean="0">
                <a:latin typeface="Segoe Print" pitchFamily="2" charset="0"/>
              </a:rPr>
              <a:t>помощью Треугольника Паскаля. По </a:t>
            </a:r>
            <a:r>
              <a:rPr lang="ru-RU" dirty="0">
                <a:latin typeface="Segoe Print" pitchFamily="2" charset="0"/>
              </a:rPr>
              <a:t>условию задачи фишка должна передвинутся на определённую </a:t>
            </a:r>
            <a:r>
              <a:rPr lang="ru-RU" dirty="0" smtClean="0">
                <a:latin typeface="Segoe Print" pitchFamily="2" charset="0"/>
              </a:rPr>
              <a:t>клетку. Ходы она может делать только по вертикали или горизонтали. Вопрос: Сколькими способами фишка может добраться до этой клетки?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43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323019"/>
              </p:ext>
            </p:extLst>
          </p:nvPr>
        </p:nvGraphicFramePr>
        <p:xfrm>
          <a:off x="765171" y="160338"/>
          <a:ext cx="8271324" cy="6581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554"/>
                <a:gridCol w="1378554"/>
                <a:gridCol w="1378554"/>
                <a:gridCol w="1378554"/>
                <a:gridCol w="1378554"/>
                <a:gridCol w="1378554"/>
              </a:tblGrid>
              <a:tr h="1096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6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68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6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8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83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AutoShape 4" descr="ÐÐ°ÑÑÐ¸Ð½ÐºÐ¸ Ð¿Ð¾ Ð·Ð°Ð¿ÑÐ¾ÑÑ ÑÐ¸ÑÐºÐ° Ð´Ð»Ñ Ð½Ð°ÑÑÐ¾Ð»ÑÐ½Ð¾Ð¹ Ð¸Ð³ÑÑ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6" descr="ÐÐ°ÑÑÐ¸Ð½ÐºÐ¸ Ð¿Ð¾ Ð·Ð°Ð¿ÑÐ¾ÑÑ ÑÐ¸ÑÐºÐ° Ð´Ð»Ñ Ð½Ð°ÑÑÐ¾Ð»ÑÐ½Ð¾Ð¹ Ð¸Ð³ÑÑ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8" descr="ÐÐ°ÑÑÐ¸Ð½ÐºÐ¸ Ð¿Ð¾ Ð·Ð°Ð¿ÑÐ¾ÑÑ ÑÐ¸ÑÐºÐ° Ð´Ð»Ñ Ð½Ð°ÑÑÐ¾Ð»ÑÐ½Ð¾Ð¹ Ð¸Ð³ÑÑ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 descr="ÐÐ°ÑÑÐ¸Ð½ÐºÐ¸ Ð¿Ð¾ Ð·Ð°Ð¿ÑÐ¾ÑÑ ÑÐ¸ÑÐºÐ° Ð´Ð»Ñ Ð½Ð°ÑÑÐ¾Ð»ÑÐ½Ð¾Ð¹ Ð¸Ð³ÑÑ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7986" y="1556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978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49287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847" y="6093296"/>
            <a:ext cx="1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465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4651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1003" y="4673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4130" y="476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8746" y="4651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5711" y="1484784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5711" y="2636912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25711" y="3717032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5776" y="486916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5877272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863" y="1484784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3928" y="2636912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3+3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3718773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6+4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3863" y="4797152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10+5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0860" y="5877272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6+15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23" y="1484784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2636912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6+4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71993" y="3717032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10+10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20</a:t>
            </a:r>
          </a:p>
        </p:txBody>
      </p:sp>
      <p:sp>
        <p:nvSpPr>
          <p:cNvPr id="3072" name="TextBox 3071"/>
          <p:cNvSpPr txBox="1"/>
          <p:nvPr/>
        </p:nvSpPr>
        <p:spPr>
          <a:xfrm>
            <a:off x="6702175" y="1484784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4+1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TextBox 3072"/>
          <p:cNvSpPr txBox="1"/>
          <p:nvPr/>
        </p:nvSpPr>
        <p:spPr>
          <a:xfrm>
            <a:off x="8070327" y="1484784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5+1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3074"/>
          <p:cNvSpPr txBox="1"/>
          <p:nvPr/>
        </p:nvSpPr>
        <p:spPr>
          <a:xfrm>
            <a:off x="6588224" y="2564904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10+5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Box 3075"/>
          <p:cNvSpPr txBox="1"/>
          <p:nvPr/>
        </p:nvSpPr>
        <p:spPr>
          <a:xfrm>
            <a:off x="8028384" y="2636912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6+15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Box 3076"/>
          <p:cNvSpPr txBox="1"/>
          <p:nvPr/>
        </p:nvSpPr>
        <p:spPr>
          <a:xfrm>
            <a:off x="6588224" y="3645024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20+15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35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3327" y="253253"/>
            <a:ext cx="570361" cy="934782"/>
          </a:xfrm>
          <a:prstGeom prst="rect">
            <a:avLst/>
          </a:prstGeom>
        </p:spPr>
      </p:pic>
      <p:sp>
        <p:nvSpPr>
          <p:cNvPr id="3078" name="TextBox 3077"/>
          <p:cNvSpPr txBox="1"/>
          <p:nvPr/>
        </p:nvSpPr>
        <p:spPr>
          <a:xfrm>
            <a:off x="5171993" y="4797152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20+15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TextBox 3078"/>
          <p:cNvSpPr txBox="1"/>
          <p:nvPr/>
        </p:nvSpPr>
        <p:spPr>
          <a:xfrm>
            <a:off x="7956376" y="3717032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35+21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56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3079"/>
          <p:cNvSpPr txBox="1"/>
          <p:nvPr/>
        </p:nvSpPr>
        <p:spPr>
          <a:xfrm>
            <a:off x="5220072" y="5879013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35+21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56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Box 3081"/>
          <p:cNvSpPr txBox="1"/>
          <p:nvPr/>
        </p:nvSpPr>
        <p:spPr>
          <a:xfrm>
            <a:off x="6540145" y="4798893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35+35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70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TextBox 3082"/>
          <p:cNvSpPr txBox="1"/>
          <p:nvPr/>
        </p:nvSpPr>
        <p:spPr>
          <a:xfrm>
            <a:off x="7884368" y="4797152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70+56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40145" y="5877272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70+56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126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12360" y="5877272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126+126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661248"/>
            <a:ext cx="1334522" cy="10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70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072" grpId="0"/>
      <p:bldP spid="3073" grpId="0"/>
      <p:bldP spid="3075" grpId="0"/>
      <p:bldP spid="3076" grpId="0"/>
      <p:bldP spid="3077" grpId="0"/>
      <p:bldP spid="3078" grpId="0"/>
      <p:bldP spid="3079" grpId="0"/>
      <p:bldP spid="3080" grpId="0"/>
      <p:bldP spid="3082" grpId="0"/>
      <p:bldP spid="3083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5" y="116632"/>
            <a:ext cx="878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Segoe Print" pitchFamily="2" charset="0"/>
                <a:cs typeface="Times New Roman" pitchFamily="18" charset="0"/>
              </a:rPr>
              <a:t>Теперь разберём задачу другого плана: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 </a:t>
            </a:r>
            <a:endParaRPr lang="ru-RU" dirty="0" smtClean="0">
              <a:latin typeface="Segoe Print" pitchFamily="2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У бабушки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2 яблока и 3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банана.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Каждый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день,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в течение 5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дней подряд,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она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выдает по одному фрукту своей внучке.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Сколькими способами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она </a:t>
            </a:r>
            <a:r>
              <a:rPr lang="ru-RU" dirty="0">
                <a:latin typeface="Segoe Print" pitchFamily="2" charset="0"/>
                <a:cs typeface="Times New Roman" pitchFamily="18" charset="0"/>
              </a:rPr>
              <a:t>может 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это сделать?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3088" name="Picture 16" descr="ÐÐ°ÑÑÐ¸Ð½ÐºÐ¸ Ð¿Ð¾ Ð·Ð°Ð¿ÑÐ¾ÑÑ ÑÐ±Ð»Ð¾ÐºÐ¾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0651"/>
            <a:ext cx="1156743" cy="14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ÐÐ°ÑÑÐ¸Ð½ÐºÐ¸ Ð¿Ð¾ Ð·Ð°Ð¿ÑÐ¾ÑÑ ÑÐ±Ð»Ð¾ÐºÐ¾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5980"/>
            <a:ext cx="1224136" cy="14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ÐÐ°ÑÑÐ¸Ð½ÐºÐ¸ Ð¿Ð¾ Ð·Ð°Ð¿ÑÐ¾ÑÑ Ð±Ð°Ð½Ð°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681" y="1024464"/>
            <a:ext cx="2530665" cy="19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ÐÐ°ÑÑÐ¸Ð½ÐºÐ¸ Ð¿Ð¾ Ð·Ð°Ð¿ÑÐ¾ÑÑ Ð±Ð°Ð½Ð°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0591" y="1144738"/>
            <a:ext cx="2354166" cy="17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ÐÐ°ÑÑÐ¸Ð½ÐºÐ¸ Ð¿Ð¾ Ð·Ð°Ð¿ÑÐ¾ÑÑ Ð±Ð°Ð½Ð°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91929"/>
            <a:ext cx="2557646" cy="19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3219941"/>
            <a:ext cx="35541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Пусть яблоко-я , банан-б</a:t>
            </a:r>
          </a:p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Я </a:t>
            </a:r>
            <a:r>
              <a:rPr lang="ru-RU" dirty="0" err="1" smtClean="0">
                <a:latin typeface="Segoe Script" pitchFamily="34" charset="0"/>
                <a:cs typeface="Times New Roman" pitchFamily="18" charset="0"/>
              </a:rPr>
              <a:t>Я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 Б </a:t>
            </a:r>
            <a:r>
              <a:rPr lang="ru-RU" dirty="0" err="1" smtClean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Б1 Б2 Б3 Я1 Я2</a:t>
            </a:r>
          </a:p>
          <a:p>
            <a:r>
              <a:rPr lang="ru-RU" dirty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1 б2 б3</a:t>
            </a:r>
          </a:p>
          <a:p>
            <a:r>
              <a:rPr lang="ru-RU" dirty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1 б3 б2</a:t>
            </a:r>
          </a:p>
          <a:p>
            <a:r>
              <a:rPr lang="ru-RU" dirty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2 б1 б3</a:t>
            </a:r>
          </a:p>
          <a:p>
            <a:r>
              <a:rPr lang="ru-RU" dirty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2 б3 б1</a:t>
            </a:r>
          </a:p>
          <a:p>
            <a:r>
              <a:rPr lang="ru-RU" dirty="0">
                <a:latin typeface="Segoe Script" pitchFamily="34" charset="0"/>
                <a:cs typeface="Times New Roman" pitchFamily="18" charset="0"/>
              </a:rPr>
              <a:t>б</a:t>
            </a:r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3 б1 б2</a:t>
            </a:r>
          </a:p>
          <a:p>
            <a:r>
              <a:rPr lang="ru-RU" dirty="0" smtClean="0">
                <a:latin typeface="Segoe Script" pitchFamily="34" charset="0"/>
                <a:cs typeface="Times New Roman" pitchFamily="18" charset="0"/>
              </a:rPr>
              <a:t>б3 б2 б1</a:t>
            </a:r>
            <a:endParaRPr lang="ru-RU" dirty="0">
              <a:latin typeface="Segoe Script" pitchFamily="34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3" y="4581128"/>
            <a:ext cx="100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5157192"/>
            <a:ext cx="100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19672" y="4077072"/>
            <a:ext cx="1224136" cy="1505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бананы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3347864" y="5356959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Segoe Script" pitchFamily="34" charset="0"/>
                <a:cs typeface="Times New Roman" pitchFamily="18" charset="0"/>
              </a:rPr>
              <a:t>Это долгое рассуждение проще так:</a:t>
            </a:r>
            <a:endParaRPr lang="ru-RU" sz="2400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187624" y="4077072"/>
            <a:ext cx="144016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50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ÐÐ°ÑÑÐ¸Ð½ÐºÐ¸ Ð¿Ð¾ Ð·Ð°Ð¿ÑÐ¾ÑÑ ÑÐ±Ð»Ð¾ÐºÐ¾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19" y="660747"/>
            <a:ext cx="850661" cy="10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ÐÐ°ÑÑÐ¸Ð½ÐºÐ¸ Ð¿Ð¾ Ð·Ð°Ð¿ÑÐ¾ÑÑ Ð±Ð°Ð½Ð°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7710" y="727131"/>
            <a:ext cx="1296538" cy="9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ÐÐ°ÑÑÐ¸Ð½ÐºÐ¸ Ð¿Ð¾ Ð·Ð°Ð¿ÑÐ¾ÑÑ Ð±Ð°Ð½Ð°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902" y="760418"/>
            <a:ext cx="1296538" cy="9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ÐÐ°ÑÑÐ¸Ð½ÐºÐ¸ Ð¿Ð¾ Ð·Ð°Ð¿ÑÐ¾ÑÑ Ð±Ð°Ð½Ð°Ð½ Ð½Ð° Ð¿ÑÐ¾Ð·ÑÐ°ÑÐ½Ð¾Ð¼ ÑÐ¾Ð½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534" y="760418"/>
            <a:ext cx="1296538" cy="9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ÐÐ°ÑÑÐ¸Ð½ÐºÐ¸ Ð¿Ð¾ Ð·Ð°Ð¿ÑÐ¾ÑÑ ÑÐ±Ð»Ð¾ÐºÐ¾ Ð½Ð° Ð¿ÑÐ¾Ð·ÑÐ°ÑÐ½Ð¾Ð¼ ÑÐ¾Ð½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211" y="693939"/>
            <a:ext cx="850661" cy="104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55776" y="1916832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Segoe Print" pitchFamily="2" charset="0"/>
                <a:cs typeface="Times New Roman" pitchFamily="18" charset="0"/>
              </a:rPr>
              <a:t>2 день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1600" y="2924944"/>
            <a:ext cx="7193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Segoe Script" pitchFamily="34" charset="0"/>
                <a:cs typeface="Times New Roman" pitchFamily="18" charset="0"/>
              </a:rPr>
              <a:t>1х5+1х5+1х5+1х5+1х5=25</a:t>
            </a:r>
          </a:p>
          <a:p>
            <a:pPr algn="ctr"/>
            <a:endParaRPr lang="ru-RU" sz="3600" dirty="0">
              <a:latin typeface="Segoe Script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Segoe Script" pitchFamily="34" charset="0"/>
                <a:cs typeface="Times New Roman" pitchFamily="18" charset="0"/>
              </a:rPr>
              <a:t>5х5=25 </a:t>
            </a:r>
          </a:p>
          <a:p>
            <a:pPr algn="ctr"/>
            <a:endParaRPr lang="ru-RU" sz="3600" dirty="0">
              <a:latin typeface="Segoe Script" pitchFamily="34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Segoe Script" pitchFamily="34" charset="0"/>
                <a:cs typeface="Times New Roman" pitchFamily="18" charset="0"/>
              </a:rPr>
              <a:t>Ответ: 25 способов.</a:t>
            </a:r>
            <a:endParaRPr lang="ru-RU" sz="3600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1916832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itchFamily="2" charset="0"/>
                <a:cs typeface="Times New Roman" pitchFamily="18" charset="0"/>
              </a:rPr>
              <a:t>1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день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916832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itchFamily="2" charset="0"/>
                <a:cs typeface="Times New Roman" pitchFamily="18" charset="0"/>
              </a:rPr>
              <a:t>3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день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80112" y="1916832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itchFamily="2" charset="0"/>
                <a:cs typeface="Times New Roman" pitchFamily="18" charset="0"/>
              </a:rPr>
              <a:t>4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день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80312" y="1916832"/>
            <a:ext cx="10081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Segoe Print" pitchFamily="2" charset="0"/>
                <a:cs typeface="Times New Roman" pitchFamily="18" charset="0"/>
              </a:rPr>
              <a:t>5</a:t>
            </a:r>
            <a:r>
              <a:rPr lang="ru-RU" dirty="0" smtClean="0">
                <a:latin typeface="Segoe Print" pitchFamily="2" charset="0"/>
                <a:cs typeface="Times New Roman" pitchFamily="18" charset="0"/>
              </a:rPr>
              <a:t> день</a:t>
            </a:r>
            <a:endParaRPr lang="ru-RU" dirty="0"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2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1283</TotalTime>
  <Words>522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Комбинаторные задачи</vt:lpstr>
      <vt:lpstr>Комбинаторные задачи.</vt:lpstr>
      <vt:lpstr>Почему я заинтересовался этой темой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Выводы:       Комбинаторика - раздел математики который, учит логически думать, мыслить нестандартно, повышает заинтересованность в изучении математики, развивает воображение и смекалку. Применяется во многих сферах деятельности людей.   С помощью этого раздела я узнал много интересного и полезного. Открыл для себя новые знания и научился решать комбинаторные задачи.    </vt:lpstr>
      <vt:lpstr>Интернет ресурсы: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108</cp:revision>
  <dcterms:created xsi:type="dcterms:W3CDTF">2019-03-20T05:11:20Z</dcterms:created>
  <dcterms:modified xsi:type="dcterms:W3CDTF">2019-03-25T16:21:10Z</dcterms:modified>
</cp:coreProperties>
</file>